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21"/>
  </p:handoutMasterIdLst>
  <p:sldIdLst>
    <p:sldId id="256" r:id="rId2"/>
    <p:sldId id="278" r:id="rId3"/>
    <p:sldId id="267" r:id="rId4"/>
    <p:sldId id="270" r:id="rId5"/>
    <p:sldId id="271" r:id="rId6"/>
    <p:sldId id="273" r:id="rId7"/>
    <p:sldId id="274" r:id="rId8"/>
    <p:sldId id="276" r:id="rId9"/>
    <p:sldId id="262" r:id="rId10"/>
    <p:sldId id="260" r:id="rId11"/>
    <p:sldId id="264" r:id="rId12"/>
    <p:sldId id="263" r:id="rId13"/>
    <p:sldId id="257" r:id="rId14"/>
    <p:sldId id="258" r:id="rId15"/>
    <p:sldId id="259" r:id="rId16"/>
    <p:sldId id="265" r:id="rId17"/>
    <p:sldId id="266" r:id="rId18"/>
    <p:sldId id="272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01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C9ECAB-04A0-46CC-8FC8-849D03304CB6}" type="doc">
      <dgm:prSet loTypeId="urn:microsoft.com/office/officeart/2005/8/layout/radial1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27B3FD-0D43-45FC-B025-E5F63812F83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V</a:t>
          </a:r>
          <a:r>
            <a:rPr lang="sr-Latn-RS" dirty="0" smtClean="0">
              <a:solidFill>
                <a:schemeClr val="tx1"/>
              </a:solidFill>
            </a:rPr>
            <a:t>i</a:t>
          </a:r>
          <a:r>
            <a:rPr lang="sr-Latn-RS" dirty="0" smtClean="0"/>
            <a:t> </a:t>
          </a:r>
          <a:endParaRPr lang="en-US" dirty="0"/>
        </a:p>
      </dgm:t>
    </dgm:pt>
    <dgm:pt modelId="{C37AB136-16C8-4EF2-B041-9B76E15876A1}" type="parTrans" cxnId="{835F7DD0-17CE-40F3-B909-D99D36585824}">
      <dgm:prSet/>
      <dgm:spPr/>
      <dgm:t>
        <a:bodyPr/>
        <a:lstStyle/>
        <a:p>
          <a:endParaRPr lang="en-US"/>
        </a:p>
      </dgm:t>
    </dgm:pt>
    <dgm:pt modelId="{5FEBB7BA-A399-4A98-8D42-0E00EEE17E2F}" type="sibTrans" cxnId="{835F7DD0-17CE-40F3-B909-D99D36585824}">
      <dgm:prSet/>
      <dgm:spPr/>
      <dgm:t>
        <a:bodyPr/>
        <a:lstStyle/>
        <a:p>
          <a:endParaRPr lang="en-US"/>
        </a:p>
      </dgm:t>
    </dgm:pt>
    <dgm:pt modelId="{5C8718B4-35D5-4BB6-8EDF-42CBED939BF4}">
      <dgm:prSet phldrT="[Text]"/>
      <dgm:spPr/>
      <dgm:t>
        <a:bodyPr/>
        <a:lstStyle/>
        <a:p>
          <a:r>
            <a:rPr lang="sr-Latn-RS" dirty="0" smtClean="0"/>
            <a:t>Mentor</a:t>
          </a:r>
          <a:endParaRPr lang="en-US" dirty="0"/>
        </a:p>
      </dgm:t>
    </dgm:pt>
    <dgm:pt modelId="{78BBF1EE-6D29-4449-B0F5-859502F67EDD}" type="parTrans" cxnId="{6401120A-7C4A-4961-B625-CEAE71D28C69}">
      <dgm:prSet/>
      <dgm:spPr/>
      <dgm:t>
        <a:bodyPr/>
        <a:lstStyle/>
        <a:p>
          <a:endParaRPr lang="en-US"/>
        </a:p>
      </dgm:t>
    </dgm:pt>
    <dgm:pt modelId="{B6653F47-F782-44CD-83F2-BD7620C34FC4}" type="sibTrans" cxnId="{6401120A-7C4A-4961-B625-CEAE71D28C69}">
      <dgm:prSet/>
      <dgm:spPr/>
      <dgm:t>
        <a:bodyPr/>
        <a:lstStyle/>
        <a:p>
          <a:endParaRPr lang="en-US"/>
        </a:p>
      </dgm:t>
    </dgm:pt>
    <dgm:pt modelId="{C47D75E3-CC67-4DF9-B49C-7F3A4466EF02}">
      <dgm:prSet phldrT="[Text]"/>
      <dgm:spPr/>
      <dgm:t>
        <a:bodyPr/>
        <a:lstStyle/>
        <a:p>
          <a:r>
            <a:rPr lang="en-US" dirty="0" smtClean="0"/>
            <a:t>T</a:t>
          </a:r>
          <a:r>
            <a:rPr lang="sr-Latn-RS" dirty="0" smtClean="0"/>
            <a:t>ema </a:t>
          </a:r>
          <a:endParaRPr lang="en-US" dirty="0"/>
        </a:p>
      </dgm:t>
    </dgm:pt>
    <dgm:pt modelId="{6758A65D-FECE-4E07-994B-CEE7F5812335}" type="parTrans" cxnId="{7FEC4C1B-FA8D-4CE2-8D18-30CD9F80DE4E}">
      <dgm:prSet/>
      <dgm:spPr/>
      <dgm:t>
        <a:bodyPr/>
        <a:lstStyle/>
        <a:p>
          <a:endParaRPr lang="en-US"/>
        </a:p>
      </dgm:t>
    </dgm:pt>
    <dgm:pt modelId="{821F4712-F4A9-47B2-9F50-680C7D2A92DE}" type="sibTrans" cxnId="{7FEC4C1B-FA8D-4CE2-8D18-30CD9F80DE4E}">
      <dgm:prSet/>
      <dgm:spPr/>
      <dgm:t>
        <a:bodyPr/>
        <a:lstStyle/>
        <a:p>
          <a:endParaRPr lang="en-US"/>
        </a:p>
      </dgm:t>
    </dgm:pt>
    <dgm:pt modelId="{D6D3B480-E6B0-4D15-B1BD-33C1CC56C737}">
      <dgm:prSet phldrT="[Text]"/>
      <dgm:spPr/>
      <dgm:t>
        <a:bodyPr/>
        <a:lstStyle/>
        <a:p>
          <a:r>
            <a:rPr lang="en-US" dirty="0" smtClean="0"/>
            <a:t>U</a:t>
          </a:r>
          <a:r>
            <a:rPr lang="sr-Latn-RS" dirty="0" smtClean="0"/>
            <a:t>slovi rada</a:t>
          </a:r>
          <a:endParaRPr lang="en-US" dirty="0"/>
        </a:p>
      </dgm:t>
    </dgm:pt>
    <dgm:pt modelId="{87CB0CEA-48D1-48D6-9D8D-F25AF286F755}" type="parTrans" cxnId="{2BFFD844-80C7-4F62-8120-28FDDBD059A6}">
      <dgm:prSet/>
      <dgm:spPr/>
      <dgm:t>
        <a:bodyPr/>
        <a:lstStyle/>
        <a:p>
          <a:endParaRPr lang="en-US"/>
        </a:p>
      </dgm:t>
    </dgm:pt>
    <dgm:pt modelId="{CF93EA2C-98CB-4D97-A1CA-1C5A3EC4C3E3}" type="sibTrans" cxnId="{2BFFD844-80C7-4F62-8120-28FDDBD059A6}">
      <dgm:prSet/>
      <dgm:spPr/>
      <dgm:t>
        <a:bodyPr/>
        <a:lstStyle/>
        <a:p>
          <a:endParaRPr lang="en-US"/>
        </a:p>
      </dgm:t>
    </dgm:pt>
    <dgm:pt modelId="{4390EAF6-1A09-445D-AB85-1824A48B60EE}">
      <dgm:prSet phldrT="[Text]"/>
      <dgm:spPr/>
      <dgm:t>
        <a:bodyPr/>
        <a:lstStyle/>
        <a:p>
          <a:r>
            <a:rPr lang="sr-Latn-RS" dirty="0" smtClean="0"/>
            <a:t>Saradnici</a:t>
          </a:r>
          <a:endParaRPr lang="en-US" dirty="0"/>
        </a:p>
      </dgm:t>
    </dgm:pt>
    <dgm:pt modelId="{D7CE4C0C-CA1A-48FE-A186-AC152F18FADA}" type="parTrans" cxnId="{39717A2F-264E-4E7E-B683-7C099E7EB9FA}">
      <dgm:prSet/>
      <dgm:spPr/>
      <dgm:t>
        <a:bodyPr/>
        <a:lstStyle/>
        <a:p>
          <a:endParaRPr lang="en-US"/>
        </a:p>
      </dgm:t>
    </dgm:pt>
    <dgm:pt modelId="{B01EFFE7-5355-4BEC-82A4-9DA1A1F6395E}" type="sibTrans" cxnId="{39717A2F-264E-4E7E-B683-7C099E7EB9FA}">
      <dgm:prSet/>
      <dgm:spPr/>
      <dgm:t>
        <a:bodyPr/>
        <a:lstStyle/>
        <a:p>
          <a:endParaRPr lang="en-US"/>
        </a:p>
      </dgm:t>
    </dgm:pt>
    <dgm:pt modelId="{4CAC589E-BAAB-4CCC-93FD-102535FECCE2}" type="pres">
      <dgm:prSet presAssocID="{40C9ECAB-04A0-46CC-8FC8-849D03304CB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F484FF-8DC5-43A0-A192-6266DA3EC114}" type="pres">
      <dgm:prSet presAssocID="{FC27B3FD-0D43-45FC-B025-E5F63812F832}" presName="centerShape" presStyleLbl="node0" presStyleIdx="0" presStyleCnt="1"/>
      <dgm:spPr/>
      <dgm:t>
        <a:bodyPr/>
        <a:lstStyle/>
        <a:p>
          <a:endParaRPr lang="en-US"/>
        </a:p>
      </dgm:t>
    </dgm:pt>
    <dgm:pt modelId="{F426D620-CA91-48D1-9CBF-F6F8B2886713}" type="pres">
      <dgm:prSet presAssocID="{78BBF1EE-6D29-4449-B0F5-859502F67EDD}" presName="Name9" presStyleLbl="parChTrans1D2" presStyleIdx="0" presStyleCnt="4"/>
      <dgm:spPr/>
      <dgm:t>
        <a:bodyPr/>
        <a:lstStyle/>
        <a:p>
          <a:endParaRPr lang="en-US"/>
        </a:p>
      </dgm:t>
    </dgm:pt>
    <dgm:pt modelId="{A699E83F-AD6D-4592-A176-9321671B7AD2}" type="pres">
      <dgm:prSet presAssocID="{78BBF1EE-6D29-4449-B0F5-859502F67ED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1B00D3AC-D4A5-41D3-9108-FCBE834C95E7}" type="pres">
      <dgm:prSet presAssocID="{5C8718B4-35D5-4BB6-8EDF-42CBED939BF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1D4769-03D4-4D64-89AB-340C3D09AB09}" type="pres">
      <dgm:prSet presAssocID="{6758A65D-FECE-4E07-994B-CEE7F5812335}" presName="Name9" presStyleLbl="parChTrans1D2" presStyleIdx="1" presStyleCnt="4"/>
      <dgm:spPr/>
      <dgm:t>
        <a:bodyPr/>
        <a:lstStyle/>
        <a:p>
          <a:endParaRPr lang="en-US"/>
        </a:p>
      </dgm:t>
    </dgm:pt>
    <dgm:pt modelId="{159F2EC5-DF0D-48B4-B0B4-80F008576290}" type="pres">
      <dgm:prSet presAssocID="{6758A65D-FECE-4E07-994B-CEE7F5812335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3E21E17-7B0E-4F8C-83DC-3B6E0210AB87}" type="pres">
      <dgm:prSet presAssocID="{C47D75E3-CC67-4DF9-B49C-7F3A4466EF0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9FFE4-63B6-4DB5-98B7-6B08B4833E01}" type="pres">
      <dgm:prSet presAssocID="{87CB0CEA-48D1-48D6-9D8D-F25AF286F755}" presName="Name9" presStyleLbl="parChTrans1D2" presStyleIdx="2" presStyleCnt="4"/>
      <dgm:spPr/>
      <dgm:t>
        <a:bodyPr/>
        <a:lstStyle/>
        <a:p>
          <a:endParaRPr lang="en-US"/>
        </a:p>
      </dgm:t>
    </dgm:pt>
    <dgm:pt modelId="{B0FF4C51-67D3-4C0F-AB75-3EF6AE4158CC}" type="pres">
      <dgm:prSet presAssocID="{87CB0CEA-48D1-48D6-9D8D-F25AF286F755}" presName="connTx" presStyleLbl="parChTrans1D2" presStyleIdx="2" presStyleCnt="4"/>
      <dgm:spPr/>
      <dgm:t>
        <a:bodyPr/>
        <a:lstStyle/>
        <a:p>
          <a:endParaRPr lang="en-US"/>
        </a:p>
      </dgm:t>
    </dgm:pt>
    <dgm:pt modelId="{EC3FF568-32FE-472A-A4AA-234D32FE005D}" type="pres">
      <dgm:prSet presAssocID="{D6D3B480-E6B0-4D15-B1BD-33C1CC56C73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5571F-094C-4668-A871-73D6CE9FA021}" type="pres">
      <dgm:prSet presAssocID="{D7CE4C0C-CA1A-48FE-A186-AC152F18FADA}" presName="Name9" presStyleLbl="parChTrans1D2" presStyleIdx="3" presStyleCnt="4"/>
      <dgm:spPr/>
      <dgm:t>
        <a:bodyPr/>
        <a:lstStyle/>
        <a:p>
          <a:endParaRPr lang="en-US"/>
        </a:p>
      </dgm:t>
    </dgm:pt>
    <dgm:pt modelId="{434956ED-8212-4704-9095-304F95EDA928}" type="pres">
      <dgm:prSet presAssocID="{D7CE4C0C-CA1A-48FE-A186-AC152F18FADA}" presName="connTx" presStyleLbl="parChTrans1D2" presStyleIdx="3" presStyleCnt="4"/>
      <dgm:spPr/>
      <dgm:t>
        <a:bodyPr/>
        <a:lstStyle/>
        <a:p>
          <a:endParaRPr lang="en-US"/>
        </a:p>
      </dgm:t>
    </dgm:pt>
    <dgm:pt modelId="{3CB6D63E-86CB-4EE6-A6E0-E62C924DAB98}" type="pres">
      <dgm:prSet presAssocID="{4390EAF6-1A09-445D-AB85-1824A48B60E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12F9A9-7C5C-49F7-B79A-F85EFD9D6279}" type="presOf" srcId="{D7CE4C0C-CA1A-48FE-A186-AC152F18FADA}" destId="{2D05571F-094C-4668-A871-73D6CE9FA021}" srcOrd="0" destOrd="0" presId="urn:microsoft.com/office/officeart/2005/8/layout/radial1"/>
    <dgm:cxn modelId="{2BFFD844-80C7-4F62-8120-28FDDBD059A6}" srcId="{FC27B3FD-0D43-45FC-B025-E5F63812F832}" destId="{D6D3B480-E6B0-4D15-B1BD-33C1CC56C737}" srcOrd="2" destOrd="0" parTransId="{87CB0CEA-48D1-48D6-9D8D-F25AF286F755}" sibTransId="{CF93EA2C-98CB-4D97-A1CA-1C5A3EC4C3E3}"/>
    <dgm:cxn modelId="{6401120A-7C4A-4961-B625-CEAE71D28C69}" srcId="{FC27B3FD-0D43-45FC-B025-E5F63812F832}" destId="{5C8718B4-35D5-4BB6-8EDF-42CBED939BF4}" srcOrd="0" destOrd="0" parTransId="{78BBF1EE-6D29-4449-B0F5-859502F67EDD}" sibTransId="{B6653F47-F782-44CD-83F2-BD7620C34FC4}"/>
    <dgm:cxn modelId="{18739A1F-C221-4EFE-8289-49593B4F4E3F}" type="presOf" srcId="{C47D75E3-CC67-4DF9-B49C-7F3A4466EF02}" destId="{F3E21E17-7B0E-4F8C-83DC-3B6E0210AB87}" srcOrd="0" destOrd="0" presId="urn:microsoft.com/office/officeart/2005/8/layout/radial1"/>
    <dgm:cxn modelId="{D8AB5E4F-9018-40F1-81DE-A3F7D5E32F34}" type="presOf" srcId="{6758A65D-FECE-4E07-994B-CEE7F5812335}" destId="{159F2EC5-DF0D-48B4-B0B4-80F008576290}" srcOrd="1" destOrd="0" presId="urn:microsoft.com/office/officeart/2005/8/layout/radial1"/>
    <dgm:cxn modelId="{B11789C1-E741-44B5-B677-87AD31A66188}" type="presOf" srcId="{D7CE4C0C-CA1A-48FE-A186-AC152F18FADA}" destId="{434956ED-8212-4704-9095-304F95EDA928}" srcOrd="1" destOrd="0" presId="urn:microsoft.com/office/officeart/2005/8/layout/radial1"/>
    <dgm:cxn modelId="{7FEC4C1B-FA8D-4CE2-8D18-30CD9F80DE4E}" srcId="{FC27B3FD-0D43-45FC-B025-E5F63812F832}" destId="{C47D75E3-CC67-4DF9-B49C-7F3A4466EF02}" srcOrd="1" destOrd="0" parTransId="{6758A65D-FECE-4E07-994B-CEE7F5812335}" sibTransId="{821F4712-F4A9-47B2-9F50-680C7D2A92DE}"/>
    <dgm:cxn modelId="{835F7DD0-17CE-40F3-B909-D99D36585824}" srcId="{40C9ECAB-04A0-46CC-8FC8-849D03304CB6}" destId="{FC27B3FD-0D43-45FC-B025-E5F63812F832}" srcOrd="0" destOrd="0" parTransId="{C37AB136-16C8-4EF2-B041-9B76E15876A1}" sibTransId="{5FEBB7BA-A399-4A98-8D42-0E00EEE17E2F}"/>
    <dgm:cxn modelId="{D31A8775-DDE3-4E09-8F7E-4FB51DAB8FA7}" type="presOf" srcId="{4390EAF6-1A09-445D-AB85-1824A48B60EE}" destId="{3CB6D63E-86CB-4EE6-A6E0-E62C924DAB98}" srcOrd="0" destOrd="0" presId="urn:microsoft.com/office/officeart/2005/8/layout/radial1"/>
    <dgm:cxn modelId="{2236ED4B-D0E4-40CD-B04E-CA4971FB2D0B}" type="presOf" srcId="{78BBF1EE-6D29-4449-B0F5-859502F67EDD}" destId="{F426D620-CA91-48D1-9CBF-F6F8B2886713}" srcOrd="0" destOrd="0" presId="urn:microsoft.com/office/officeart/2005/8/layout/radial1"/>
    <dgm:cxn modelId="{39717A2F-264E-4E7E-B683-7C099E7EB9FA}" srcId="{FC27B3FD-0D43-45FC-B025-E5F63812F832}" destId="{4390EAF6-1A09-445D-AB85-1824A48B60EE}" srcOrd="3" destOrd="0" parTransId="{D7CE4C0C-CA1A-48FE-A186-AC152F18FADA}" sibTransId="{B01EFFE7-5355-4BEC-82A4-9DA1A1F6395E}"/>
    <dgm:cxn modelId="{4368CCD6-E3A1-436A-8DDD-E2E3CCE6EC15}" type="presOf" srcId="{78BBF1EE-6D29-4449-B0F5-859502F67EDD}" destId="{A699E83F-AD6D-4592-A176-9321671B7AD2}" srcOrd="1" destOrd="0" presId="urn:microsoft.com/office/officeart/2005/8/layout/radial1"/>
    <dgm:cxn modelId="{855DE679-3D1C-49EC-A3F5-35E007959FD1}" type="presOf" srcId="{40C9ECAB-04A0-46CC-8FC8-849D03304CB6}" destId="{4CAC589E-BAAB-4CCC-93FD-102535FECCE2}" srcOrd="0" destOrd="0" presId="urn:microsoft.com/office/officeart/2005/8/layout/radial1"/>
    <dgm:cxn modelId="{01CB39DC-2C0C-4B77-9CBC-54294BA33BA9}" type="presOf" srcId="{5C8718B4-35D5-4BB6-8EDF-42CBED939BF4}" destId="{1B00D3AC-D4A5-41D3-9108-FCBE834C95E7}" srcOrd="0" destOrd="0" presId="urn:microsoft.com/office/officeart/2005/8/layout/radial1"/>
    <dgm:cxn modelId="{435F622A-9961-4D49-B257-BE7AA2A14FFD}" type="presOf" srcId="{87CB0CEA-48D1-48D6-9D8D-F25AF286F755}" destId="{B0FF4C51-67D3-4C0F-AB75-3EF6AE4158CC}" srcOrd="1" destOrd="0" presId="urn:microsoft.com/office/officeart/2005/8/layout/radial1"/>
    <dgm:cxn modelId="{523025EA-96CD-40DD-B6FA-BAB5B3A8AA2F}" type="presOf" srcId="{6758A65D-FECE-4E07-994B-CEE7F5812335}" destId="{AA1D4769-03D4-4D64-89AB-340C3D09AB09}" srcOrd="0" destOrd="0" presId="urn:microsoft.com/office/officeart/2005/8/layout/radial1"/>
    <dgm:cxn modelId="{DEB9686C-1E77-4D1E-9431-21108C6AFF9A}" type="presOf" srcId="{D6D3B480-E6B0-4D15-B1BD-33C1CC56C737}" destId="{EC3FF568-32FE-472A-A4AA-234D32FE005D}" srcOrd="0" destOrd="0" presId="urn:microsoft.com/office/officeart/2005/8/layout/radial1"/>
    <dgm:cxn modelId="{08D400BF-A6C4-4C41-9213-1BBC1C1E6763}" type="presOf" srcId="{87CB0CEA-48D1-48D6-9D8D-F25AF286F755}" destId="{CDE9FFE4-63B6-4DB5-98B7-6B08B4833E01}" srcOrd="0" destOrd="0" presId="urn:microsoft.com/office/officeart/2005/8/layout/radial1"/>
    <dgm:cxn modelId="{D52C1E30-415C-4240-A7A6-DF2251945CEB}" type="presOf" srcId="{FC27B3FD-0D43-45FC-B025-E5F63812F832}" destId="{6BF484FF-8DC5-43A0-A192-6266DA3EC114}" srcOrd="0" destOrd="0" presId="urn:microsoft.com/office/officeart/2005/8/layout/radial1"/>
    <dgm:cxn modelId="{DB84714F-DBF9-4248-BEF9-DF2EDE2E3933}" type="presParOf" srcId="{4CAC589E-BAAB-4CCC-93FD-102535FECCE2}" destId="{6BF484FF-8DC5-43A0-A192-6266DA3EC114}" srcOrd="0" destOrd="0" presId="urn:microsoft.com/office/officeart/2005/8/layout/radial1"/>
    <dgm:cxn modelId="{0A2DF34F-F59D-417A-8934-296B925EF3B2}" type="presParOf" srcId="{4CAC589E-BAAB-4CCC-93FD-102535FECCE2}" destId="{F426D620-CA91-48D1-9CBF-F6F8B2886713}" srcOrd="1" destOrd="0" presId="urn:microsoft.com/office/officeart/2005/8/layout/radial1"/>
    <dgm:cxn modelId="{5833FB0E-C31F-4EA7-A612-CD8417931213}" type="presParOf" srcId="{F426D620-CA91-48D1-9CBF-F6F8B2886713}" destId="{A699E83F-AD6D-4592-A176-9321671B7AD2}" srcOrd="0" destOrd="0" presId="urn:microsoft.com/office/officeart/2005/8/layout/radial1"/>
    <dgm:cxn modelId="{EDB52689-563B-4C56-A689-FEF897662888}" type="presParOf" srcId="{4CAC589E-BAAB-4CCC-93FD-102535FECCE2}" destId="{1B00D3AC-D4A5-41D3-9108-FCBE834C95E7}" srcOrd="2" destOrd="0" presId="urn:microsoft.com/office/officeart/2005/8/layout/radial1"/>
    <dgm:cxn modelId="{9C2D15FC-6D9F-4A3F-A03B-A5CBEE981323}" type="presParOf" srcId="{4CAC589E-BAAB-4CCC-93FD-102535FECCE2}" destId="{AA1D4769-03D4-4D64-89AB-340C3D09AB09}" srcOrd="3" destOrd="0" presId="urn:microsoft.com/office/officeart/2005/8/layout/radial1"/>
    <dgm:cxn modelId="{67CC8D47-C066-4BD9-83E3-AB05CF6541A1}" type="presParOf" srcId="{AA1D4769-03D4-4D64-89AB-340C3D09AB09}" destId="{159F2EC5-DF0D-48B4-B0B4-80F008576290}" srcOrd="0" destOrd="0" presId="urn:microsoft.com/office/officeart/2005/8/layout/radial1"/>
    <dgm:cxn modelId="{F61F717E-738F-47C5-8677-6A0956086CD0}" type="presParOf" srcId="{4CAC589E-BAAB-4CCC-93FD-102535FECCE2}" destId="{F3E21E17-7B0E-4F8C-83DC-3B6E0210AB87}" srcOrd="4" destOrd="0" presId="urn:microsoft.com/office/officeart/2005/8/layout/radial1"/>
    <dgm:cxn modelId="{581C91B6-BD71-4C15-9294-76FC3D571E7D}" type="presParOf" srcId="{4CAC589E-BAAB-4CCC-93FD-102535FECCE2}" destId="{CDE9FFE4-63B6-4DB5-98B7-6B08B4833E01}" srcOrd="5" destOrd="0" presId="urn:microsoft.com/office/officeart/2005/8/layout/radial1"/>
    <dgm:cxn modelId="{AAE1C2E4-E485-4814-975A-B3800867FE25}" type="presParOf" srcId="{CDE9FFE4-63B6-4DB5-98B7-6B08B4833E01}" destId="{B0FF4C51-67D3-4C0F-AB75-3EF6AE4158CC}" srcOrd="0" destOrd="0" presId="urn:microsoft.com/office/officeart/2005/8/layout/radial1"/>
    <dgm:cxn modelId="{B4D83F93-9168-4C60-B0DC-D2A142C4B260}" type="presParOf" srcId="{4CAC589E-BAAB-4CCC-93FD-102535FECCE2}" destId="{EC3FF568-32FE-472A-A4AA-234D32FE005D}" srcOrd="6" destOrd="0" presId="urn:microsoft.com/office/officeart/2005/8/layout/radial1"/>
    <dgm:cxn modelId="{99FD2A3B-96EA-4099-AD35-210B0630C119}" type="presParOf" srcId="{4CAC589E-BAAB-4CCC-93FD-102535FECCE2}" destId="{2D05571F-094C-4668-A871-73D6CE9FA021}" srcOrd="7" destOrd="0" presId="urn:microsoft.com/office/officeart/2005/8/layout/radial1"/>
    <dgm:cxn modelId="{EF6E389B-6769-4E69-9B22-6C6C7B0F035E}" type="presParOf" srcId="{2D05571F-094C-4668-A871-73D6CE9FA021}" destId="{434956ED-8212-4704-9095-304F95EDA928}" srcOrd="0" destOrd="0" presId="urn:microsoft.com/office/officeart/2005/8/layout/radial1"/>
    <dgm:cxn modelId="{22B92BEF-A3B6-4B18-B593-7CE02CB68B2C}" type="presParOf" srcId="{4CAC589E-BAAB-4CCC-93FD-102535FECCE2}" destId="{3CB6D63E-86CB-4EE6-A6E0-E62C924DAB98}" srcOrd="8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473CC1-B4D2-42E8-8704-3F82C848BB99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21CD77-F098-49CD-99D8-3889E1E59BC1}">
      <dgm:prSet phldrT="[Text]"/>
      <dgm:spPr/>
      <dgm:t>
        <a:bodyPr/>
        <a:lstStyle/>
        <a:p>
          <a:r>
            <a:rPr lang="sr-Latn-RS" b="1" dirty="0" smtClean="0"/>
            <a:t>F</a:t>
          </a:r>
          <a:endParaRPr lang="en-US" b="1" dirty="0"/>
        </a:p>
      </dgm:t>
    </dgm:pt>
    <dgm:pt modelId="{7BCAB44B-CD07-44C4-A2D2-3A19197F1EA7}" type="parTrans" cxnId="{4922471E-498E-473C-B7E5-FB710272AEC6}">
      <dgm:prSet/>
      <dgm:spPr/>
      <dgm:t>
        <a:bodyPr/>
        <a:lstStyle/>
        <a:p>
          <a:endParaRPr lang="en-US"/>
        </a:p>
      </dgm:t>
    </dgm:pt>
    <dgm:pt modelId="{1F02A2FD-9129-4E9C-97F3-61E363691C4A}" type="sibTrans" cxnId="{4922471E-498E-473C-B7E5-FB710272AEC6}">
      <dgm:prSet/>
      <dgm:spPr/>
      <dgm:t>
        <a:bodyPr/>
        <a:lstStyle/>
        <a:p>
          <a:endParaRPr lang="en-US"/>
        </a:p>
      </dgm:t>
    </dgm:pt>
    <dgm:pt modelId="{8848B25D-9706-4FCF-AF1C-608074A300A6}">
      <dgm:prSet phldrT="[Text]"/>
      <dgm:spPr/>
      <dgm:t>
        <a:bodyPr/>
        <a:lstStyle/>
        <a:p>
          <a:r>
            <a:rPr lang="sr-Latn-RS" b="1" dirty="0" smtClean="0"/>
            <a:t>G</a:t>
          </a:r>
          <a:endParaRPr lang="en-US" b="1" dirty="0"/>
        </a:p>
      </dgm:t>
    </dgm:pt>
    <dgm:pt modelId="{6EE82BB1-0EBE-458E-8BB8-17746088E0F8}" type="parTrans" cxnId="{3F9F0EE2-D641-47D6-BD1A-2D4D1922DA6A}">
      <dgm:prSet/>
      <dgm:spPr/>
      <dgm:t>
        <a:bodyPr/>
        <a:lstStyle/>
        <a:p>
          <a:endParaRPr lang="en-US"/>
        </a:p>
      </dgm:t>
    </dgm:pt>
    <dgm:pt modelId="{3A006FEA-1D84-4B4D-9FD0-AA0675CFFD2F}" type="sibTrans" cxnId="{3F9F0EE2-D641-47D6-BD1A-2D4D1922DA6A}">
      <dgm:prSet/>
      <dgm:spPr/>
      <dgm:t>
        <a:bodyPr/>
        <a:lstStyle/>
        <a:p>
          <a:endParaRPr lang="en-US"/>
        </a:p>
      </dgm:t>
    </dgm:pt>
    <dgm:pt modelId="{BF3556FB-6AE6-4BBC-ACAB-AA62BF8F4EE2}">
      <dgm:prSet phldrT="[Text]"/>
      <dgm:spPr/>
      <dgm:t>
        <a:bodyPr/>
        <a:lstStyle/>
        <a:p>
          <a:r>
            <a:rPr lang="sr-Latn-RS" dirty="0" smtClean="0"/>
            <a:t>B</a:t>
          </a:r>
          <a:endParaRPr lang="en-US" dirty="0"/>
        </a:p>
      </dgm:t>
    </dgm:pt>
    <dgm:pt modelId="{A0C5B817-CF2E-4753-A648-3023F5EA14DE}" type="parTrans" cxnId="{7D8D83FD-3559-48A7-AAA6-9E5512B0E4A4}">
      <dgm:prSet/>
      <dgm:spPr/>
      <dgm:t>
        <a:bodyPr/>
        <a:lstStyle/>
        <a:p>
          <a:endParaRPr lang="en-US"/>
        </a:p>
      </dgm:t>
    </dgm:pt>
    <dgm:pt modelId="{DC186964-FEE6-405B-8028-1FE09CFC75ED}" type="sibTrans" cxnId="{7D8D83FD-3559-48A7-AAA6-9E5512B0E4A4}">
      <dgm:prSet/>
      <dgm:spPr/>
      <dgm:t>
        <a:bodyPr/>
        <a:lstStyle/>
        <a:p>
          <a:endParaRPr lang="en-US"/>
        </a:p>
      </dgm:t>
    </dgm:pt>
    <dgm:pt modelId="{613D102A-A45F-481E-B209-44057B531A05}">
      <dgm:prSet phldrT="[Text]" custT="1"/>
      <dgm:spPr/>
      <dgm:t>
        <a:bodyPr/>
        <a:lstStyle/>
        <a:p>
          <a:r>
            <a:rPr lang="sr-Latn-RS" sz="1800" b="1" dirty="0" smtClean="0"/>
            <a:t>Rezultat</a:t>
          </a:r>
          <a:endParaRPr lang="en-US" sz="1800" b="1" dirty="0"/>
        </a:p>
      </dgm:t>
    </dgm:pt>
    <dgm:pt modelId="{BCC53E4E-017F-4D8D-B0CB-9DA0C9109B38}" type="parTrans" cxnId="{9BC107A0-5CF5-44E9-AB71-B2CEE0BCFA73}">
      <dgm:prSet/>
      <dgm:spPr/>
      <dgm:t>
        <a:bodyPr/>
        <a:lstStyle/>
        <a:p>
          <a:endParaRPr lang="en-US"/>
        </a:p>
      </dgm:t>
    </dgm:pt>
    <dgm:pt modelId="{73E7EBD7-73C3-4830-8273-4EF2AD47B858}" type="sibTrans" cxnId="{9BC107A0-5CF5-44E9-AB71-B2CEE0BCFA73}">
      <dgm:prSet/>
      <dgm:spPr/>
      <dgm:t>
        <a:bodyPr/>
        <a:lstStyle/>
        <a:p>
          <a:endParaRPr lang="en-US"/>
        </a:p>
      </dgm:t>
    </dgm:pt>
    <dgm:pt modelId="{C66499C4-2A0F-4895-A516-2993AE5C9B6D}" type="pres">
      <dgm:prSet presAssocID="{0A473CC1-B4D2-42E8-8704-3F82C848BB9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AEE4A9-88A1-430F-8E7B-5955E064490F}" type="pres">
      <dgm:prSet presAssocID="{0A473CC1-B4D2-42E8-8704-3F82C848BB99}" presName="ellipse" presStyleLbl="trBgShp" presStyleIdx="0" presStyleCnt="1"/>
      <dgm:spPr/>
    </dgm:pt>
    <dgm:pt modelId="{AF6E58E5-1800-4033-A2F2-1CC64FE5ED62}" type="pres">
      <dgm:prSet presAssocID="{0A473CC1-B4D2-42E8-8704-3F82C848BB99}" presName="arrow1" presStyleLbl="fgShp" presStyleIdx="0" presStyleCnt="1"/>
      <dgm:spPr/>
    </dgm:pt>
    <dgm:pt modelId="{3C15E89D-5CF1-49ED-8B54-A214FBCC3319}" type="pres">
      <dgm:prSet presAssocID="{0A473CC1-B4D2-42E8-8704-3F82C848BB99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01CEE1-1E4D-4411-839C-7E99496F1C94}" type="pres">
      <dgm:prSet presAssocID="{8848B25D-9706-4FCF-AF1C-608074A300A6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BCD93-7E5D-44FC-961B-D18F6FC392EE}" type="pres">
      <dgm:prSet presAssocID="{BF3556FB-6AE6-4BBC-ACAB-AA62BF8F4EE2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BCF35-AF40-4BB9-9858-CC181C090375}" type="pres">
      <dgm:prSet presAssocID="{613D102A-A45F-481E-B209-44057B531A05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BA3F0-6A33-4986-8D56-B691EB0183A7}" type="pres">
      <dgm:prSet presAssocID="{0A473CC1-B4D2-42E8-8704-3F82C848BB99}" presName="funnel" presStyleLbl="trAlignAcc1" presStyleIdx="0" presStyleCnt="1" custLinFactNeighborX="389" custLinFactNeighborY="-3868"/>
      <dgm:spPr/>
    </dgm:pt>
  </dgm:ptLst>
  <dgm:cxnLst>
    <dgm:cxn modelId="{7D8D83FD-3559-48A7-AAA6-9E5512B0E4A4}" srcId="{0A473CC1-B4D2-42E8-8704-3F82C848BB99}" destId="{BF3556FB-6AE6-4BBC-ACAB-AA62BF8F4EE2}" srcOrd="2" destOrd="0" parTransId="{A0C5B817-CF2E-4753-A648-3023F5EA14DE}" sibTransId="{DC186964-FEE6-405B-8028-1FE09CFC75ED}"/>
    <dgm:cxn modelId="{8086F6A6-0E02-49B8-9522-6B2538B557D2}" type="presOf" srcId="{BF3556FB-6AE6-4BBC-ACAB-AA62BF8F4EE2}" destId="{9F01CEE1-1E4D-4411-839C-7E99496F1C94}" srcOrd="0" destOrd="0" presId="urn:microsoft.com/office/officeart/2005/8/layout/funnel1"/>
    <dgm:cxn modelId="{237BC9C7-79FF-4F6E-802A-CF7BC3BC8E8D}" type="presOf" srcId="{613D102A-A45F-481E-B209-44057B531A05}" destId="{3C15E89D-5CF1-49ED-8B54-A214FBCC3319}" srcOrd="0" destOrd="0" presId="urn:microsoft.com/office/officeart/2005/8/layout/funnel1"/>
    <dgm:cxn modelId="{9BC107A0-5CF5-44E9-AB71-B2CEE0BCFA73}" srcId="{0A473CC1-B4D2-42E8-8704-3F82C848BB99}" destId="{613D102A-A45F-481E-B209-44057B531A05}" srcOrd="3" destOrd="0" parTransId="{BCC53E4E-017F-4D8D-B0CB-9DA0C9109B38}" sibTransId="{73E7EBD7-73C3-4830-8273-4EF2AD47B858}"/>
    <dgm:cxn modelId="{4922471E-498E-473C-B7E5-FB710272AEC6}" srcId="{0A473CC1-B4D2-42E8-8704-3F82C848BB99}" destId="{A421CD77-F098-49CD-99D8-3889E1E59BC1}" srcOrd="0" destOrd="0" parTransId="{7BCAB44B-CD07-44C4-A2D2-3A19197F1EA7}" sibTransId="{1F02A2FD-9129-4E9C-97F3-61E363691C4A}"/>
    <dgm:cxn modelId="{32AD4A80-E10D-48CA-A039-AD33BEE86D66}" type="presOf" srcId="{0A473CC1-B4D2-42E8-8704-3F82C848BB99}" destId="{C66499C4-2A0F-4895-A516-2993AE5C9B6D}" srcOrd="0" destOrd="0" presId="urn:microsoft.com/office/officeart/2005/8/layout/funnel1"/>
    <dgm:cxn modelId="{242545FB-9BDF-42F4-A863-88FC0B521B02}" type="presOf" srcId="{8848B25D-9706-4FCF-AF1C-608074A300A6}" destId="{628BCD93-7E5D-44FC-961B-D18F6FC392EE}" srcOrd="0" destOrd="0" presId="urn:microsoft.com/office/officeart/2005/8/layout/funnel1"/>
    <dgm:cxn modelId="{3F9F0EE2-D641-47D6-BD1A-2D4D1922DA6A}" srcId="{0A473CC1-B4D2-42E8-8704-3F82C848BB99}" destId="{8848B25D-9706-4FCF-AF1C-608074A300A6}" srcOrd="1" destOrd="0" parTransId="{6EE82BB1-0EBE-458E-8BB8-17746088E0F8}" sibTransId="{3A006FEA-1D84-4B4D-9FD0-AA0675CFFD2F}"/>
    <dgm:cxn modelId="{DAD9F0B4-B84F-491E-A7EA-2DA0B555CECF}" type="presOf" srcId="{A421CD77-F098-49CD-99D8-3889E1E59BC1}" destId="{F52BCF35-AF40-4BB9-9858-CC181C090375}" srcOrd="0" destOrd="0" presId="urn:microsoft.com/office/officeart/2005/8/layout/funnel1"/>
    <dgm:cxn modelId="{280D704D-9FA7-4B7B-8BE8-7B8BC66F84D7}" type="presParOf" srcId="{C66499C4-2A0F-4895-A516-2993AE5C9B6D}" destId="{DEAEE4A9-88A1-430F-8E7B-5955E064490F}" srcOrd="0" destOrd="0" presId="urn:microsoft.com/office/officeart/2005/8/layout/funnel1"/>
    <dgm:cxn modelId="{83160438-4FF7-424B-A9B4-669AF9F54EF6}" type="presParOf" srcId="{C66499C4-2A0F-4895-A516-2993AE5C9B6D}" destId="{AF6E58E5-1800-4033-A2F2-1CC64FE5ED62}" srcOrd="1" destOrd="0" presId="urn:microsoft.com/office/officeart/2005/8/layout/funnel1"/>
    <dgm:cxn modelId="{15AECC05-2DB6-425F-8D1E-5DB6EA1B23FF}" type="presParOf" srcId="{C66499C4-2A0F-4895-A516-2993AE5C9B6D}" destId="{3C15E89D-5CF1-49ED-8B54-A214FBCC3319}" srcOrd="2" destOrd="0" presId="urn:microsoft.com/office/officeart/2005/8/layout/funnel1"/>
    <dgm:cxn modelId="{A106EF87-9568-4DF1-B469-DA4C4660970D}" type="presParOf" srcId="{C66499C4-2A0F-4895-A516-2993AE5C9B6D}" destId="{9F01CEE1-1E4D-4411-839C-7E99496F1C94}" srcOrd="3" destOrd="0" presId="urn:microsoft.com/office/officeart/2005/8/layout/funnel1"/>
    <dgm:cxn modelId="{AEAD1E38-46D0-4549-B3E0-ED461E6BB9BB}" type="presParOf" srcId="{C66499C4-2A0F-4895-A516-2993AE5C9B6D}" destId="{628BCD93-7E5D-44FC-961B-D18F6FC392EE}" srcOrd="4" destOrd="0" presId="urn:microsoft.com/office/officeart/2005/8/layout/funnel1"/>
    <dgm:cxn modelId="{CDB5C10E-EE89-4E62-95AA-1C4A2680F8D6}" type="presParOf" srcId="{C66499C4-2A0F-4895-A516-2993AE5C9B6D}" destId="{F52BCF35-AF40-4BB9-9858-CC181C090375}" srcOrd="5" destOrd="0" presId="urn:microsoft.com/office/officeart/2005/8/layout/funnel1"/>
    <dgm:cxn modelId="{0CA903FA-515D-4C08-8D56-75A416FA402A}" type="presParOf" srcId="{C66499C4-2A0F-4895-A516-2993AE5C9B6D}" destId="{409BA3F0-6A33-4986-8D56-B691EB0183A7}" srcOrd="6" destOrd="0" presId="urn:microsoft.com/office/officeart/2005/8/layout/funnel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F484FF-8DC5-43A0-A192-6266DA3EC114}">
      <dsp:nvSpPr>
        <dsp:cNvPr id="0" name=""/>
        <dsp:cNvSpPr/>
      </dsp:nvSpPr>
      <dsp:spPr>
        <a:xfrm>
          <a:off x="3486931" y="1635112"/>
          <a:ext cx="1255737" cy="1255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solidFill>
                <a:schemeClr val="tx1"/>
              </a:solidFill>
            </a:rPr>
            <a:t>V</a:t>
          </a:r>
          <a:r>
            <a:rPr lang="sr-Latn-RS" sz="4500" kern="1200" dirty="0" smtClean="0">
              <a:solidFill>
                <a:schemeClr val="tx1"/>
              </a:solidFill>
            </a:rPr>
            <a:t>i</a:t>
          </a:r>
          <a:r>
            <a:rPr lang="sr-Latn-RS" sz="4500" kern="1200" dirty="0" smtClean="0"/>
            <a:t> </a:t>
          </a:r>
          <a:endParaRPr lang="en-US" sz="4500" kern="1200" dirty="0"/>
        </a:p>
      </dsp:txBody>
      <dsp:txXfrm>
        <a:off x="3486931" y="1635112"/>
        <a:ext cx="1255737" cy="1255737"/>
      </dsp:txXfrm>
    </dsp:sp>
    <dsp:sp modelId="{F426D620-CA91-48D1-9CBF-F6F8B2886713}">
      <dsp:nvSpPr>
        <dsp:cNvPr id="0" name=""/>
        <dsp:cNvSpPr/>
      </dsp:nvSpPr>
      <dsp:spPr>
        <a:xfrm rot="16200000">
          <a:off x="3926349" y="1432929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200000">
        <a:off x="4105377" y="1437239"/>
        <a:ext cx="18845" cy="18845"/>
      </dsp:txXfrm>
    </dsp:sp>
    <dsp:sp modelId="{1B00D3AC-D4A5-41D3-9108-FCBE834C95E7}">
      <dsp:nvSpPr>
        <dsp:cNvPr id="0" name=""/>
        <dsp:cNvSpPr/>
      </dsp:nvSpPr>
      <dsp:spPr>
        <a:xfrm>
          <a:off x="3486931" y="2474"/>
          <a:ext cx="1255737" cy="1255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/>
            <a:t>Mentor</a:t>
          </a:r>
          <a:endParaRPr lang="en-US" sz="1500" kern="1200" dirty="0"/>
        </a:p>
      </dsp:txBody>
      <dsp:txXfrm>
        <a:off x="3486931" y="2474"/>
        <a:ext cx="1255737" cy="1255737"/>
      </dsp:txXfrm>
    </dsp:sp>
    <dsp:sp modelId="{AA1D4769-03D4-4D64-89AB-340C3D09AB09}">
      <dsp:nvSpPr>
        <dsp:cNvPr id="0" name=""/>
        <dsp:cNvSpPr/>
      </dsp:nvSpPr>
      <dsp:spPr>
        <a:xfrm>
          <a:off x="4742668" y="2249248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21696" y="2253558"/>
        <a:ext cx="18845" cy="18845"/>
      </dsp:txXfrm>
    </dsp:sp>
    <dsp:sp modelId="{F3E21E17-7B0E-4F8C-83DC-3B6E0210AB87}">
      <dsp:nvSpPr>
        <dsp:cNvPr id="0" name=""/>
        <dsp:cNvSpPr/>
      </dsp:nvSpPr>
      <dsp:spPr>
        <a:xfrm>
          <a:off x="5119569" y="1635112"/>
          <a:ext cx="1255737" cy="1255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</a:t>
          </a:r>
          <a:r>
            <a:rPr lang="sr-Latn-RS" sz="1500" kern="1200" dirty="0" smtClean="0"/>
            <a:t>ema </a:t>
          </a:r>
          <a:endParaRPr lang="en-US" sz="1500" kern="1200" dirty="0"/>
        </a:p>
      </dsp:txBody>
      <dsp:txXfrm>
        <a:off x="5119569" y="1635112"/>
        <a:ext cx="1255737" cy="1255737"/>
      </dsp:txXfrm>
    </dsp:sp>
    <dsp:sp modelId="{CDE9FFE4-63B6-4DB5-98B7-6B08B4833E01}">
      <dsp:nvSpPr>
        <dsp:cNvPr id="0" name=""/>
        <dsp:cNvSpPr/>
      </dsp:nvSpPr>
      <dsp:spPr>
        <a:xfrm rot="5400000">
          <a:off x="3926349" y="3065566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5400000">
        <a:off x="4105377" y="3069877"/>
        <a:ext cx="18845" cy="18845"/>
      </dsp:txXfrm>
    </dsp:sp>
    <dsp:sp modelId="{EC3FF568-32FE-472A-A4AA-234D32FE005D}">
      <dsp:nvSpPr>
        <dsp:cNvPr id="0" name=""/>
        <dsp:cNvSpPr/>
      </dsp:nvSpPr>
      <dsp:spPr>
        <a:xfrm>
          <a:off x="3486931" y="3267750"/>
          <a:ext cx="1255737" cy="1255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</a:t>
          </a:r>
          <a:r>
            <a:rPr lang="sr-Latn-RS" sz="1500" kern="1200" dirty="0" smtClean="0"/>
            <a:t>slovi rada</a:t>
          </a:r>
          <a:endParaRPr lang="en-US" sz="1500" kern="1200" dirty="0"/>
        </a:p>
      </dsp:txBody>
      <dsp:txXfrm>
        <a:off x="3486931" y="3267750"/>
        <a:ext cx="1255737" cy="1255737"/>
      </dsp:txXfrm>
    </dsp:sp>
    <dsp:sp modelId="{2D05571F-094C-4668-A871-73D6CE9FA021}">
      <dsp:nvSpPr>
        <dsp:cNvPr id="0" name=""/>
        <dsp:cNvSpPr/>
      </dsp:nvSpPr>
      <dsp:spPr>
        <a:xfrm rot="10800000">
          <a:off x="3110030" y="2249248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89058" y="2253558"/>
        <a:ext cx="18845" cy="18845"/>
      </dsp:txXfrm>
    </dsp:sp>
    <dsp:sp modelId="{3CB6D63E-86CB-4EE6-A6E0-E62C924DAB98}">
      <dsp:nvSpPr>
        <dsp:cNvPr id="0" name=""/>
        <dsp:cNvSpPr/>
      </dsp:nvSpPr>
      <dsp:spPr>
        <a:xfrm>
          <a:off x="1854293" y="1635112"/>
          <a:ext cx="1255737" cy="1255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/>
            <a:t>Saradnici</a:t>
          </a:r>
          <a:endParaRPr lang="en-US" sz="1500" kern="1200" dirty="0"/>
        </a:p>
      </dsp:txBody>
      <dsp:txXfrm>
        <a:off x="1854293" y="1635112"/>
        <a:ext cx="1255737" cy="12557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AEE4A9-88A1-430F-8E7B-5955E064490F}">
      <dsp:nvSpPr>
        <dsp:cNvPr id="0" name=""/>
        <dsp:cNvSpPr/>
      </dsp:nvSpPr>
      <dsp:spPr>
        <a:xfrm>
          <a:off x="378264" y="426830"/>
          <a:ext cx="1382325" cy="48006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E58E5-1800-4033-A2F2-1CC64FE5ED62}">
      <dsp:nvSpPr>
        <dsp:cNvPr id="0" name=""/>
        <dsp:cNvSpPr/>
      </dsp:nvSpPr>
      <dsp:spPr>
        <a:xfrm>
          <a:off x="937623" y="1602342"/>
          <a:ext cx="267892" cy="171451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5E89D-5CF1-49ED-8B54-A214FBCC3319}">
      <dsp:nvSpPr>
        <dsp:cNvPr id="0" name=""/>
        <dsp:cNvSpPr/>
      </dsp:nvSpPr>
      <dsp:spPr>
        <a:xfrm>
          <a:off x="428628" y="1739503"/>
          <a:ext cx="1285884" cy="321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b="1" kern="1200" dirty="0" smtClean="0"/>
            <a:t>Rezultat</a:t>
          </a:r>
          <a:endParaRPr lang="en-US" sz="1800" b="1" kern="1200" dirty="0"/>
        </a:p>
      </dsp:txBody>
      <dsp:txXfrm>
        <a:off x="428628" y="1739503"/>
        <a:ext cx="1285884" cy="321471"/>
      </dsp:txXfrm>
    </dsp:sp>
    <dsp:sp modelId="{9F01CEE1-1E4D-4411-839C-7E99496F1C94}">
      <dsp:nvSpPr>
        <dsp:cNvPr id="0" name=""/>
        <dsp:cNvSpPr/>
      </dsp:nvSpPr>
      <dsp:spPr>
        <a:xfrm>
          <a:off x="880830" y="943969"/>
          <a:ext cx="482206" cy="4822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/>
            <a:t>B</a:t>
          </a:r>
          <a:endParaRPr lang="en-US" sz="1600" kern="1200" dirty="0"/>
        </a:p>
      </dsp:txBody>
      <dsp:txXfrm>
        <a:off x="880830" y="943969"/>
        <a:ext cx="482206" cy="482206"/>
      </dsp:txXfrm>
    </dsp:sp>
    <dsp:sp modelId="{628BCD93-7E5D-44FC-961B-D18F6FC392EE}">
      <dsp:nvSpPr>
        <dsp:cNvPr id="0" name=""/>
        <dsp:cNvSpPr/>
      </dsp:nvSpPr>
      <dsp:spPr>
        <a:xfrm>
          <a:off x="535785" y="582207"/>
          <a:ext cx="482206" cy="4822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b="1" kern="1200" dirty="0" smtClean="0"/>
            <a:t>G</a:t>
          </a:r>
          <a:endParaRPr lang="en-US" sz="1600" b="1" kern="1200" dirty="0"/>
        </a:p>
      </dsp:txBody>
      <dsp:txXfrm>
        <a:off x="535785" y="582207"/>
        <a:ext cx="482206" cy="482206"/>
      </dsp:txXfrm>
    </dsp:sp>
    <dsp:sp modelId="{F52BCF35-AF40-4BB9-9858-CC181C090375}">
      <dsp:nvSpPr>
        <dsp:cNvPr id="0" name=""/>
        <dsp:cNvSpPr/>
      </dsp:nvSpPr>
      <dsp:spPr>
        <a:xfrm>
          <a:off x="1028707" y="465620"/>
          <a:ext cx="482206" cy="4822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b="1" kern="1200" dirty="0" smtClean="0"/>
            <a:t>F</a:t>
          </a:r>
          <a:endParaRPr lang="en-US" sz="1600" b="1" kern="1200" dirty="0"/>
        </a:p>
      </dsp:txBody>
      <dsp:txXfrm>
        <a:off x="1028707" y="465620"/>
        <a:ext cx="482206" cy="482206"/>
      </dsp:txXfrm>
    </dsp:sp>
    <dsp:sp modelId="{409BA3F0-6A33-4986-8D56-B691EB0183A7}">
      <dsp:nvSpPr>
        <dsp:cNvPr id="0" name=""/>
        <dsp:cNvSpPr/>
      </dsp:nvSpPr>
      <dsp:spPr>
        <a:xfrm>
          <a:off x="327306" y="321471"/>
          <a:ext cx="1500198" cy="120015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63720-A558-45D9-B1E4-35AC19942348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AF889-93AE-4621-A70A-115D3FBD6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9DBAA7E-0A59-4433-A0EE-425D078C2856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EF5BE6-B3EB-4CD3-8CF6-FF5EF6231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DBAA7E-0A59-4433-A0EE-425D078C2856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EF5BE6-B3EB-4CD3-8CF6-FF5EF6231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DBAA7E-0A59-4433-A0EE-425D078C2856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EF5BE6-B3EB-4CD3-8CF6-FF5EF6231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DBAA7E-0A59-4433-A0EE-425D078C2856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EF5BE6-B3EB-4CD3-8CF6-FF5EF62319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DBAA7E-0A59-4433-A0EE-425D078C2856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EF5BE6-B3EB-4CD3-8CF6-FF5EF62319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DBAA7E-0A59-4433-A0EE-425D078C2856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EF5BE6-B3EB-4CD3-8CF6-FF5EF62319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DBAA7E-0A59-4433-A0EE-425D078C2856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EF5BE6-B3EB-4CD3-8CF6-FF5EF6231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DBAA7E-0A59-4433-A0EE-425D078C2856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EF5BE6-B3EB-4CD3-8CF6-FF5EF62319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DBAA7E-0A59-4433-A0EE-425D078C2856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EF5BE6-B3EB-4CD3-8CF6-FF5EF6231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9DBAA7E-0A59-4433-A0EE-425D078C2856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EF5BE6-B3EB-4CD3-8CF6-FF5EF6231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9DBAA7E-0A59-4433-A0EE-425D078C2856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7EF5BE6-B3EB-4CD3-8CF6-FF5EF62319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9DBAA7E-0A59-4433-A0EE-425D078C2856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7EF5BE6-B3EB-4CD3-8CF6-FF5EF6231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krenisezanauku.r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714620"/>
            <a:ext cx="7772400" cy="1829761"/>
          </a:xfrm>
        </p:spPr>
        <p:txBody>
          <a:bodyPr>
            <a:noAutofit/>
          </a:bodyPr>
          <a:lstStyle/>
          <a:p>
            <a:pPr algn="l"/>
            <a:r>
              <a:rPr lang="en-GB" sz="4400" dirty="0" err="1" smtClean="0"/>
              <a:t>Prezentacija</a:t>
            </a:r>
            <a:r>
              <a:rPr lang="en-GB" sz="4400" dirty="0" smtClean="0"/>
              <a:t> </a:t>
            </a:r>
            <a:r>
              <a:rPr lang="sr-Latn-RS" sz="4400" dirty="0" smtClean="0"/>
              <a:t>stipendija</a:t>
            </a:r>
            <a:br>
              <a:rPr lang="sr-Latn-RS" sz="4400" dirty="0" smtClean="0"/>
            </a:br>
            <a:r>
              <a:rPr lang="en-GB" sz="4400" dirty="0" smtClean="0"/>
              <a:t> “Dr </a:t>
            </a:r>
            <a:r>
              <a:rPr lang="en-GB" sz="4400" dirty="0" err="1" smtClean="0"/>
              <a:t>Zoran</a:t>
            </a:r>
            <a:r>
              <a:rPr lang="en-GB" sz="4400" dirty="0" smtClean="0"/>
              <a:t> </a:t>
            </a:r>
            <a:r>
              <a:rPr lang="en-GB" sz="4400" dirty="0" err="1" smtClean="0"/>
              <a:t>Đinđić</a:t>
            </a:r>
            <a:r>
              <a:rPr lang="en-GB" sz="4400" dirty="0" smtClean="0"/>
              <a:t>” </a:t>
            </a:r>
            <a:r>
              <a:rPr lang="en-GB" sz="4400" dirty="0" err="1" smtClean="0"/>
              <a:t>i</a:t>
            </a:r>
            <a:r>
              <a:rPr lang="en-GB" sz="4400" dirty="0" smtClean="0"/>
              <a:t> “</a:t>
            </a:r>
            <a:r>
              <a:rPr lang="en-GB" sz="4400" dirty="0" err="1" smtClean="0"/>
              <a:t>Pokreni</a:t>
            </a:r>
            <a:r>
              <a:rPr lang="en-GB" sz="4400" dirty="0" smtClean="0"/>
              <a:t> se </a:t>
            </a:r>
            <a:r>
              <a:rPr lang="en-GB" sz="4400" dirty="0" err="1" smtClean="0"/>
              <a:t>za</a:t>
            </a:r>
            <a:r>
              <a:rPr lang="en-GB" sz="4400" dirty="0" smtClean="0"/>
              <a:t> </a:t>
            </a:r>
            <a:r>
              <a:rPr lang="en-GB" sz="4400" dirty="0" err="1" smtClean="0"/>
              <a:t>nauku</a:t>
            </a:r>
            <a:r>
              <a:rPr lang="en-GB" sz="4400" dirty="0" smtClean="0"/>
              <a:t>”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5856916"/>
            <a:ext cx="7772400" cy="795040"/>
          </a:xfrm>
        </p:spPr>
        <p:txBody>
          <a:bodyPr/>
          <a:lstStyle/>
          <a:p>
            <a:r>
              <a:rPr lang="sr-Latn-RS" dirty="0" smtClean="0">
                <a:solidFill>
                  <a:schemeClr val="bg1"/>
                </a:solidFill>
              </a:rPr>
              <a:t>Mirjana Ljubojević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5044016"/>
          </a:xfrm>
        </p:spPr>
        <p:txBody>
          <a:bodyPr>
            <a:normAutofit fontScale="92500" lnSpcReduction="10000"/>
          </a:bodyPr>
          <a:lstStyle/>
          <a:p>
            <a:r>
              <a:rPr lang="sr-Latn-RS" sz="2600" dirty="0" smtClean="0"/>
              <a:t>Erasmus+ programi mobilnosti (1 semestar)</a:t>
            </a:r>
          </a:p>
          <a:p>
            <a:r>
              <a:rPr lang="sr-Latn-RS" sz="2600" dirty="0" smtClean="0"/>
              <a:t>Dositejeva stipendija</a:t>
            </a:r>
          </a:p>
          <a:p>
            <a:r>
              <a:rPr lang="sr-Latn-RS" sz="2600" dirty="0" smtClean="0"/>
              <a:t>MNTR sufinansiranje učešća na konferencijama, boravka u inostranstvu, dodatnog obrazovanja i usavršavanja...</a:t>
            </a:r>
          </a:p>
          <a:p>
            <a:r>
              <a:rPr lang="sr-Latn-RS" sz="2600" dirty="0" smtClean="0"/>
              <a:t>“Žene u nauci” (35)</a:t>
            </a:r>
          </a:p>
          <a:p>
            <a:r>
              <a:rPr lang="sr-Latn-RS" sz="2600" dirty="0" smtClean="0"/>
              <a:t>“Dr Zoran Đinđić” za mladog istraživača (35)</a:t>
            </a:r>
          </a:p>
          <a:p>
            <a:endParaRPr lang="sr-Latn-RS" sz="2600" dirty="0" smtClean="0"/>
          </a:p>
          <a:p>
            <a:endParaRPr lang="en-US" sz="26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 smtClean="0"/>
              <a:t>Erasmus+ (7 dana)</a:t>
            </a:r>
          </a:p>
          <a:p>
            <a:r>
              <a:rPr lang="sr-Latn-RS" dirty="0" smtClean="0"/>
              <a:t>MNTR sufinansiranje postdoktorskog usavršavanja.</a:t>
            </a:r>
          </a:p>
          <a:p>
            <a:r>
              <a:rPr lang="sr-Latn-RS" dirty="0" smtClean="0"/>
              <a:t>“Pokreni se za nauku”</a:t>
            </a:r>
          </a:p>
          <a:p>
            <a:r>
              <a:rPr lang="sr-Latn-RS" dirty="0" smtClean="0"/>
              <a:t>“Žene u nauci”</a:t>
            </a:r>
          </a:p>
          <a:p>
            <a:r>
              <a:rPr lang="sr-Latn-RS" dirty="0" smtClean="0"/>
              <a:t>“Dr Zoran Đinđić” za mladog istraživača</a:t>
            </a:r>
          </a:p>
          <a:p>
            <a:endParaRPr lang="sr-Latn-RS" dirty="0" smtClean="0"/>
          </a:p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7544" y="260648"/>
            <a:ext cx="4032448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K</a:t>
            </a:r>
            <a:r>
              <a:rPr lang="sr-Latn-RS" sz="3200" dirty="0" smtClean="0"/>
              <a:t>onkursi za master i PhD studente</a:t>
            </a:r>
            <a:endParaRPr lang="en-US" sz="3200" dirty="0"/>
          </a:p>
        </p:txBody>
      </p:sp>
      <p:sp>
        <p:nvSpPr>
          <p:cNvPr id="12" name="Title 8"/>
          <p:cNvSpPr txBox="1">
            <a:spLocks/>
          </p:cNvSpPr>
          <p:nvPr/>
        </p:nvSpPr>
        <p:spPr>
          <a:xfrm>
            <a:off x="4617540" y="260648"/>
            <a:ext cx="4032448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</a:t>
            </a:r>
            <a:r>
              <a:rPr kumimoji="0" lang="sr-Latn-R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onkursi za post-doktorante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2737" t="8679" r="10594" b="5696"/>
          <a:stretch>
            <a:fillRect/>
          </a:stretch>
        </p:blipFill>
        <p:spPr bwMode="auto">
          <a:xfrm>
            <a:off x="4139952" y="260648"/>
            <a:ext cx="4586667" cy="28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8755" t="10381" r="10996" b="6573"/>
          <a:stretch>
            <a:fillRect/>
          </a:stretch>
        </p:blipFill>
        <p:spPr bwMode="auto">
          <a:xfrm>
            <a:off x="4074766" y="3359114"/>
            <a:ext cx="4950000" cy="28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384376" cy="20162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RS" dirty="0" smtClean="0"/>
              <a:t>Aktuelni konkursi</a:t>
            </a:r>
            <a:endParaRPr lang="en-US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 l="9840" t="7501" r="15657" b="14991"/>
          <a:stretch>
            <a:fillRect/>
          </a:stretch>
        </p:blipFill>
        <p:spPr bwMode="auto">
          <a:xfrm>
            <a:off x="132214" y="3068960"/>
            <a:ext cx="3816424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FNS predstavljanje\slika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7848872" cy="2156174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2852936"/>
            <a:ext cx="396044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K</a:t>
            </a:r>
            <a:r>
              <a:rPr lang="sr-Latn-RS" dirty="0" smtClean="0"/>
              <a:t>riterijumi </a:t>
            </a:r>
            <a:endParaRPr lang="en-US" dirty="0"/>
          </a:p>
        </p:txBody>
      </p:sp>
      <p:pic>
        <p:nvPicPr>
          <p:cNvPr id="1027" name="Picture 3" descr="E:\PFNS predstavljanje\pz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21088"/>
            <a:ext cx="5328591" cy="2266733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6284" t="12422" r="29722" b="6250"/>
          <a:stretch>
            <a:fillRect/>
          </a:stretch>
        </p:blipFill>
        <p:spPr bwMode="auto">
          <a:xfrm>
            <a:off x="3995936" y="5013176"/>
            <a:ext cx="1385503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E:\PFNS predstavljanje\zu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636912"/>
            <a:ext cx="3389176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340768"/>
            <a:ext cx="7416824" cy="1008112"/>
          </a:xfr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sr-Latn-RS" sz="2000" dirty="0" smtClean="0"/>
              <a:t>“</a:t>
            </a:r>
            <a:r>
              <a:rPr lang="en-US" sz="2000" b="1" dirty="0" smtClean="0"/>
              <a:t>N</a:t>
            </a:r>
            <a:r>
              <a:rPr lang="sr-Latn-RS" sz="2000" b="1" dirty="0" smtClean="0"/>
              <a:t>ičega se u životu ne treba plašiti, treba samo razumeti</a:t>
            </a:r>
            <a:r>
              <a:rPr lang="sr-Latn-RS" sz="2000" dirty="0" smtClean="0"/>
              <a:t>.”</a:t>
            </a:r>
          </a:p>
          <a:p>
            <a:pPr algn="ctr">
              <a:buNone/>
            </a:pPr>
            <a:r>
              <a:rPr lang="en-US" sz="2000" dirty="0" smtClean="0"/>
              <a:t>M</a:t>
            </a:r>
            <a:r>
              <a:rPr lang="sr-Latn-RS" sz="2000" dirty="0" smtClean="0"/>
              <a:t>. S. Kiri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068960"/>
            <a:ext cx="8496944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</a:t>
            </a:r>
            <a:r>
              <a:rPr lang="sr-Latn-RS" sz="2000" b="1" dirty="0" smtClean="0"/>
              <a:t>vo pravilo važi u svakom segmentu naučno-istraživačkog rada</a:t>
            </a:r>
            <a:r>
              <a:rPr lang="sr-Latn-RS" sz="2000" dirty="0" smtClean="0"/>
              <a:t>:</a:t>
            </a:r>
          </a:p>
          <a:p>
            <a:r>
              <a:rPr lang="sr-Latn-RS" sz="2000" dirty="0" smtClean="0"/>
              <a:t>- Nov materijal i/ili metod sa kojim započinjemo istraživanje.</a:t>
            </a:r>
          </a:p>
          <a:p>
            <a:pPr>
              <a:buFontTx/>
              <a:buChar char="-"/>
            </a:pPr>
            <a:r>
              <a:rPr lang="sr-Latn-RS" sz="2000" dirty="0" smtClean="0"/>
              <a:t> </a:t>
            </a:r>
            <a:r>
              <a:rPr lang="en-US" sz="2000" dirty="0" smtClean="0"/>
              <a:t>N</a:t>
            </a:r>
            <a:r>
              <a:rPr lang="sr-Latn-RS" sz="2000" dirty="0" smtClean="0"/>
              <a:t>aizgled nelogični rezultati.</a:t>
            </a:r>
          </a:p>
          <a:p>
            <a:pPr>
              <a:buFontTx/>
              <a:buChar char="-"/>
            </a:pPr>
            <a:r>
              <a:rPr lang="sr-Latn-RS" sz="2000" dirty="0"/>
              <a:t> R</a:t>
            </a:r>
            <a:r>
              <a:rPr lang="sr-Latn-RS" sz="2000" dirty="0" smtClean="0"/>
              <a:t>azlike u odnosu na ranije objavljene rezultate drugih autora.</a:t>
            </a:r>
          </a:p>
          <a:p>
            <a:pPr>
              <a:buFontTx/>
              <a:buChar char="-"/>
            </a:pPr>
            <a:r>
              <a:rPr lang="sr-Latn-RS" sz="2000" dirty="0"/>
              <a:t> </a:t>
            </a:r>
            <a:r>
              <a:rPr lang="sr-Latn-RS" sz="2000" dirty="0" smtClean="0"/>
              <a:t>Postupak recenzije i odgovori recenzenata.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5373216"/>
            <a:ext cx="7560840" cy="1015663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A</a:t>
            </a:r>
            <a:r>
              <a:rPr lang="sr-Latn-RS" sz="2000" dirty="0" smtClean="0"/>
              <a:t>li, za sve je potreban jasan cilj i </a:t>
            </a:r>
            <a:r>
              <a:rPr lang="sr-Latn-RS" sz="2000" u="sng" dirty="0" smtClean="0"/>
              <a:t>plan</a:t>
            </a:r>
            <a:r>
              <a:rPr lang="sr-Latn-RS" sz="2000" dirty="0" smtClean="0"/>
              <a:t>⇨ okvir, kostur od kog smo spremni u oba smera </a:t>
            </a:r>
            <a:r>
              <a:rPr lang="sr-Latn-RS" sz="2000" u="sng" dirty="0" smtClean="0"/>
              <a:t>odstupiti</a:t>
            </a:r>
            <a:r>
              <a:rPr lang="sr-Latn-RS" sz="2000" dirty="0" smtClean="0"/>
              <a:t> u skladu sa tokom i razvojem situacije.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260648"/>
            <a:ext cx="4320480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</a:t>
            </a:r>
            <a:r>
              <a:rPr lang="sr-Latn-RS" sz="2800" dirty="0" smtClean="0"/>
              <a:t>ako do radova i citiranosti?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98159" y="100010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58" y="-1429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</a:t>
            </a:r>
            <a:r>
              <a:rPr lang="sr-Latn-RS" dirty="0" smtClean="0"/>
              <a:t>a krenemo od samog početka...</a:t>
            </a:r>
            <a:endParaRPr lang="en-US" dirty="0"/>
          </a:p>
        </p:txBody>
      </p:sp>
      <p:sp>
        <p:nvSpPr>
          <p:cNvPr id="7" name="Curved Left Arrow 6"/>
          <p:cNvSpPr/>
          <p:nvPr/>
        </p:nvSpPr>
        <p:spPr>
          <a:xfrm rot="19611473">
            <a:off x="5519006" y="1558946"/>
            <a:ext cx="576064" cy="10801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3720" y="714356"/>
            <a:ext cx="252028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r>
              <a:rPr lang="sr-Latn-RS" dirty="0" smtClean="0"/>
              <a:t>riterijum za odabir teme i mentora su često “ona koja je dostupna” i “ko ima uslove da vodi tezu”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29454" y="2357430"/>
            <a:ext cx="1980728" cy="1200329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sr-Latn-RS" dirty="0" smtClean="0"/>
              <a:t>ema je teška, nova, neistražena?</a:t>
            </a:r>
          </a:p>
          <a:p>
            <a:r>
              <a:rPr lang="sr-Latn-RS" dirty="0" smtClean="0"/>
              <a:t>ODLIČNO!</a:t>
            </a:r>
            <a:endParaRPr lang="en-US" dirty="0"/>
          </a:p>
        </p:txBody>
      </p:sp>
      <p:sp>
        <p:nvSpPr>
          <p:cNvPr id="10" name="Curved Left Arrow 9"/>
          <p:cNvSpPr/>
          <p:nvPr/>
        </p:nvSpPr>
        <p:spPr>
          <a:xfrm rot="8401254">
            <a:off x="2719243" y="3822943"/>
            <a:ext cx="637104" cy="11888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5140" y="3714752"/>
            <a:ext cx="216024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sr-Latn-RS" dirty="0" smtClean="0"/>
              <a:t>ražiti odgovore do samog kraja, ne polovična rešenja samo da bi se nešto uradilo i zaokružilo.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785794"/>
            <a:ext cx="2160240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sr-Latn-RS" dirty="0" smtClean="0"/>
              <a:t>e možemo i ne treba da znamo sve iz svih oblasti, umrežavanjem i saradnjom štedimo dragoceno vreme, širimo vidike, rešavamo postavljene zadatke.</a:t>
            </a:r>
            <a:endParaRPr lang="en-US" dirty="0"/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6" cstate="print"/>
          <a:srcRect r="19691"/>
          <a:stretch>
            <a:fillRect/>
          </a:stretch>
        </p:blipFill>
        <p:spPr bwMode="auto">
          <a:xfrm>
            <a:off x="142844" y="4857760"/>
            <a:ext cx="2714644" cy="1885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808972" y="6519446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>
                <a:solidFill>
                  <a:schemeClr val="accent1">
                    <a:lumMod val="75000"/>
                  </a:schemeClr>
                </a:solidFill>
              </a:rPr>
              <a:t>‘’</a:t>
            </a:r>
            <a:r>
              <a:rPr lang="sr-Latn-RS" sz="1600" b="1" dirty="0" smtClean="0">
                <a:solidFill>
                  <a:schemeClr val="accent1">
                    <a:lumMod val="75000"/>
                  </a:schemeClr>
                </a:solidFill>
              </a:rPr>
              <a:t>Brain pipe’’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143240" y="6072206"/>
            <a:ext cx="178595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Diagram 15"/>
          <p:cNvGraphicFramePr/>
          <p:nvPr/>
        </p:nvGraphicFramePr>
        <p:xfrm>
          <a:off x="4643438" y="4714884"/>
          <a:ext cx="2143140" cy="2428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5" grpId="0" animBg="1"/>
      <p:bldGraphic spid="1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07903"/>
            <a:ext cx="8229600" cy="25957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</a:t>
            </a:r>
            <a:r>
              <a:rPr lang="sr-Latn-RS" dirty="0" smtClean="0"/>
              <a:t>ezultati ne služe da bismo ih uporedili sa tuđim!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rvo ih moramo objasniti sebi, pa tek onda drugima...</a:t>
            </a:r>
          </a:p>
          <a:p>
            <a:r>
              <a:rPr lang="en-US" dirty="0" smtClean="0"/>
              <a:t>N</a:t>
            </a:r>
            <a:r>
              <a:rPr lang="sr-Latn-RS" dirty="0" smtClean="0"/>
              <a:t>elogičnosti ne moraju biti pokazatelj greške tokom rada, nego promena u samom materijalu/spoljašnim faktorima kojih do sada nismo bili svesni.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Š</a:t>
            </a:r>
            <a:r>
              <a:rPr lang="sr-Latn-RS" dirty="0" smtClean="0"/>
              <a:t>ta sa rezultatima i pisanjem rada?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4077072"/>
            <a:ext cx="5832648" cy="1200329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D</a:t>
            </a:r>
            <a:r>
              <a:rPr lang="sr-Latn-RS" sz="2400" b="1" dirty="0" smtClean="0"/>
              <a:t>ovoljno je da promenite “ugao” posmatranja pa da vam slika bude jasnija 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5445224"/>
            <a:ext cx="5832648" cy="1323439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A</a:t>
            </a:r>
            <a:r>
              <a:rPr lang="sr-Latn-RS" sz="2000" b="1" dirty="0" smtClean="0"/>
              <a:t> kada smo kod poređenja, ne dozvolite sebi da se poredite sa drugima, treba samo </a:t>
            </a:r>
            <a:r>
              <a:rPr lang="sr-Latn-R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sebe </a:t>
            </a:r>
            <a:r>
              <a:rPr lang="sr-Latn-RS" sz="2000" b="1" dirty="0" smtClean="0"/>
              <a:t>da nadmašite, svakog novog dana u odnosu na minuli....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576" t="29156" r="4964" b="24579"/>
          <a:stretch>
            <a:fillRect/>
          </a:stretch>
        </p:blipFill>
        <p:spPr bwMode="auto">
          <a:xfrm>
            <a:off x="58056" y="273476"/>
            <a:ext cx="90010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7742902">
            <a:off x="1969644" y="1892020"/>
            <a:ext cx="507510" cy="2088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9512" y="371703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cs typeface="Times New Roman" pitchFamily="18" charset="0"/>
              </a:rPr>
              <a:t>Put</a:t>
            </a:r>
            <a:r>
              <a:rPr lang="sr-Latn-RS" smtClean="0">
                <a:cs typeface="Times New Roman" pitchFamily="18" charset="0"/>
              </a:rPr>
              <a:t> </a:t>
            </a:r>
            <a:r>
              <a:rPr lang="en-US" smtClean="0">
                <a:cs typeface="Times New Roman" pitchFamily="18" charset="0"/>
              </a:rPr>
              <a:t>ovog</a:t>
            </a:r>
            <a:r>
              <a:rPr lang="sr-Latn-RS" smtClean="0">
                <a:cs typeface="Times New Roman" pitchFamily="18" charset="0"/>
              </a:rPr>
              <a:t> </a:t>
            </a:r>
            <a:r>
              <a:rPr lang="en-US" smtClean="0">
                <a:cs typeface="Times New Roman" pitchFamily="18" charset="0"/>
              </a:rPr>
              <a:t>konkretnog</a:t>
            </a:r>
            <a:r>
              <a:rPr lang="sr-Latn-RS" smtClean="0">
                <a:cs typeface="Times New Roman" pitchFamily="18" charset="0"/>
              </a:rPr>
              <a:t> </a:t>
            </a:r>
            <a:r>
              <a:rPr lang="en-US" smtClean="0">
                <a:cs typeface="Times New Roman" pitchFamily="18" charset="0"/>
              </a:rPr>
              <a:t>rada</a:t>
            </a:r>
            <a:r>
              <a:rPr lang="sr-Latn-RS" smtClean="0">
                <a:cs typeface="Times New Roman" pitchFamily="18" charset="0"/>
              </a:rPr>
              <a:t> </a:t>
            </a:r>
            <a:r>
              <a:rPr lang="en-US" smtClean="0">
                <a:cs typeface="Times New Roman" pitchFamily="18" charset="0"/>
              </a:rPr>
              <a:t>išao</a:t>
            </a:r>
            <a:r>
              <a:rPr lang="sr-Latn-RS" smtClean="0">
                <a:cs typeface="Times New Roman" pitchFamily="18" charset="0"/>
              </a:rPr>
              <a:t> </a:t>
            </a:r>
            <a:r>
              <a:rPr lang="en-US" smtClean="0">
                <a:cs typeface="Times New Roman" pitchFamily="18" charset="0"/>
              </a:rPr>
              <a:t>je</a:t>
            </a:r>
            <a:r>
              <a:rPr lang="sr-Latn-RS" smtClean="0">
                <a:cs typeface="Times New Roman" pitchFamily="18" charset="0"/>
              </a:rPr>
              <a:t> </a:t>
            </a:r>
            <a:r>
              <a:rPr lang="en-US" smtClean="0">
                <a:cs typeface="Times New Roman" pitchFamily="18" charset="0"/>
              </a:rPr>
              <a:t>ovako</a:t>
            </a:r>
            <a:r>
              <a:rPr lang="sr-Latn-RS" smtClean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1028" name="Picture 4" descr="Сродна сл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20888"/>
            <a:ext cx="4075211" cy="3095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79512" y="458112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cs typeface="Times New Roman" pitchFamily="18" charset="0"/>
              </a:rPr>
              <a:t>Jesam</a:t>
            </a:r>
            <a:r>
              <a:rPr lang="sr-Latn-RS" smtClean="0">
                <a:cs typeface="Times New Roman" pitchFamily="18" charset="0"/>
              </a:rPr>
              <a:t> </a:t>
            </a:r>
            <a:r>
              <a:rPr lang="en-US" smtClean="0">
                <a:cs typeface="Times New Roman" pitchFamily="18" charset="0"/>
              </a:rPr>
              <a:t>li</a:t>
            </a:r>
            <a:r>
              <a:rPr lang="sr-Latn-RS" smtClean="0">
                <a:cs typeface="Times New Roman" pitchFamily="18" charset="0"/>
              </a:rPr>
              <a:t> </a:t>
            </a:r>
            <a:r>
              <a:rPr lang="en-US" smtClean="0">
                <a:cs typeface="Times New Roman" pitchFamily="18" charset="0"/>
              </a:rPr>
              <a:t>odustala</a:t>
            </a:r>
            <a:r>
              <a:rPr lang="sr-Latn-RS" smtClean="0">
                <a:cs typeface="Times New Roman" pitchFamily="18" charset="0"/>
              </a:rPr>
              <a:t>?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51520" y="5011742"/>
            <a:ext cx="4067944" cy="1600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74638" algn="l"/>
                <a:tab pos="457200" algn="l"/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Ljubojević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, M.,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Ognjanov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, V.,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Maksimović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, I.,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Čukanović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, J.,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Dulić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, J.,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Szabò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, Z. and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Szabò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, E. (2017). Effects of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Hydrogel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on Growth and Visual Damage of Ornamental </a:t>
            </a:r>
            <a:r>
              <a:rPr kumimoji="0" lang="en-US" sz="1400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Salvia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 Species Exposed to Salinity.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Clean Soil Air Water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, 1600128. doi:10.1002/clen.201600128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(M</a:t>
            </a:r>
            <a:r>
              <a:rPr kumimoji="0" lang="en-US" sz="1400" b="1" i="0" u="none" strike="noStrike" cap="none" normalizeH="0" baseline="-3000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sr-Latn-RS" sz="1400" b="1" i="0" u="none" strike="noStrike" cap="none" normalizeH="0" baseline="-3000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, 8)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188640"/>
            <a:ext cx="482453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800" dirty="0" smtClean="0"/>
              <a:t>Slanje i objava rada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572000" y="5657671"/>
            <a:ext cx="410445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1400" dirty="0" smtClean="0"/>
              <a:t>22 rada na S</a:t>
            </a:r>
            <a:r>
              <a:rPr lang="en-US" sz="1400" dirty="0" smtClean="0"/>
              <a:t>c</a:t>
            </a:r>
            <a:r>
              <a:rPr lang="sr-Latn-RS" sz="1400" dirty="0" smtClean="0"/>
              <a:t>i listi... </a:t>
            </a:r>
            <a:r>
              <a:rPr lang="en-US" sz="1400" dirty="0" smtClean="0"/>
              <a:t>J</a:t>
            </a:r>
            <a:r>
              <a:rPr lang="sr-Latn-RS" sz="1400" dirty="0" smtClean="0"/>
              <a:t>esu li svi bili za Sci listu? </a:t>
            </a:r>
            <a:r>
              <a:rPr lang="en-US" sz="1400" dirty="0" smtClean="0"/>
              <a:t>D</a:t>
            </a:r>
            <a:r>
              <a:rPr lang="sr-Latn-RS" sz="1400" dirty="0" smtClean="0"/>
              <a:t>a sam svaki put dobila 10 din za odbijenicu imala bih taj milion za usavršavanje davno ....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  <p:bldP spid="10" grpId="0" build="p"/>
      <p:bldP spid="1029" grpId="0" build="p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14436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sr-Latn-RS" b="1" u="sng" dirty="0" smtClean="0"/>
              <a:t>Čuvajte uzorke/slike/podatke godinama!!!!</a:t>
            </a:r>
          </a:p>
          <a:p>
            <a:pPr algn="ctr">
              <a:buNone/>
            </a:pPr>
            <a:r>
              <a:rPr lang="en-US" b="1" dirty="0" smtClean="0"/>
              <a:t>R</a:t>
            </a:r>
            <a:r>
              <a:rPr lang="sr-Latn-RS" b="1" dirty="0" smtClean="0"/>
              <a:t>ecenzenti se često sete nečega što Vi u datom momentu niste mogli sagledati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sr-Latn-RS" sz="4400" dirty="0" smtClean="0"/>
              <a:t>Komentari recenzenata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95536" y="2636912"/>
            <a:ext cx="8229600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sr-Latn-R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slikom potvrdite ono o čemu pišete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E:\PFNS predstavljanje\late - early wood giz5 2-Rec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571500"/>
            <a:ext cx="4320000" cy="3240000"/>
          </a:xfrm>
          <a:prstGeom prst="rect">
            <a:avLst/>
          </a:prstGeom>
          <a:noFill/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395536" y="3501008"/>
            <a:ext cx="8229600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sr-Latn-R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dopunite/proširite</a:t>
            </a:r>
            <a:r>
              <a:rPr kumimoji="0" lang="sr-Latn-RS" sz="27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rezultate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7983" t="30141" r="3430" b="15719"/>
          <a:stretch>
            <a:fillRect/>
          </a:stretch>
        </p:blipFill>
        <p:spPr bwMode="auto">
          <a:xfrm>
            <a:off x="395536" y="3583375"/>
            <a:ext cx="8352928" cy="323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5143504" y="5929330"/>
            <a:ext cx="1500198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73164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sr-Latn-RS" dirty="0" smtClean="0"/>
              <a:t>U našem poslu nema krajeva, kontinuum biljka-zemljište-atmosfera je dinamičan i takvi moramo biti i </a:t>
            </a:r>
            <a:r>
              <a:rPr lang="sr-Latn-RS" b="1" dirty="0" smtClean="0"/>
              <a:t>MI</a:t>
            </a:r>
            <a:r>
              <a:rPr lang="sr-Latn-RS" dirty="0" smtClean="0"/>
              <a:t> bilo da u tome učestvujemo ili samo posmatramo.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500" b="0" dirty="0" smtClean="0"/>
              <a:t>„</a:t>
            </a:r>
            <a:r>
              <a:rPr lang="pl-PL" sz="3500" b="0" i="1" dirty="0" smtClean="0"/>
              <a:t>Na kraju svih krajeva</a:t>
            </a:r>
            <a:r>
              <a:rPr lang="pl-PL" sz="3500" i="1" dirty="0" smtClean="0"/>
              <a:t> </a:t>
            </a:r>
            <a:r>
              <a:rPr lang="pl-PL" sz="3500" b="0" i="1" dirty="0" smtClean="0"/>
              <a:t>uvek je jedan novi početak</a:t>
            </a:r>
            <a:r>
              <a:rPr lang="pl-PL" sz="3500" b="0" dirty="0" smtClean="0"/>
              <a:t>.” Duško Radović</a:t>
            </a:r>
            <a:endParaRPr lang="en-US" sz="35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356992"/>
            <a:ext cx="8208912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dirty="0" smtClean="0"/>
              <a:t>C</a:t>
            </a:r>
            <a:r>
              <a:rPr lang="vi-VN" dirty="0" smtClean="0"/>
              <a:t>eloživotno učenje - ukupna aktivnost učenja tokom života, sa ciljem poboljšanja </a:t>
            </a:r>
            <a:r>
              <a:rPr lang="sr-Latn-RS" dirty="0" smtClean="0"/>
              <a:t>svih aspekata života (</a:t>
            </a:r>
            <a:r>
              <a:rPr lang="vi-VN" dirty="0" smtClean="0"/>
              <a:t>znanja, veština</a:t>
            </a:r>
            <a:r>
              <a:rPr lang="sr-Latn-RS" dirty="0" smtClean="0"/>
              <a:t>,</a:t>
            </a:r>
            <a:r>
              <a:rPr lang="vi-VN" dirty="0" smtClean="0"/>
              <a:t> kompetencija</a:t>
            </a:r>
            <a:r>
              <a:rPr lang="sr-Latn-RS" dirty="0" smtClean="0"/>
              <a:t>).</a:t>
            </a:r>
            <a:r>
              <a:rPr lang="vi-VN" dirty="0" smtClean="0"/>
              <a:t> </a:t>
            </a:r>
            <a:endParaRPr lang="sr-Latn-RS" dirty="0" smtClean="0"/>
          </a:p>
          <a:p>
            <a:endParaRPr lang="sr-Latn-RS" dirty="0" smtClean="0"/>
          </a:p>
          <a:p>
            <a:r>
              <a:rPr lang="vi-VN" dirty="0" smtClean="0"/>
              <a:t>Ona obuhvata učenje u svim životnim rasponima (od rane mladosti do starosti) i</a:t>
            </a:r>
            <a:r>
              <a:rPr lang="sr-Latn-RS" dirty="0" smtClean="0"/>
              <a:t> </a:t>
            </a:r>
            <a:r>
              <a:rPr lang="vi-VN" dirty="0" smtClean="0"/>
              <a:t>u svim oblicima u kojima se realizuje (formalno</a:t>
            </a:r>
            <a:r>
              <a:rPr lang="sr-Latn-RS" dirty="0" smtClean="0"/>
              <a:t> i</a:t>
            </a:r>
            <a:r>
              <a:rPr lang="vi-VN" dirty="0" smtClean="0"/>
              <a:t> neformalno)</a:t>
            </a:r>
            <a:r>
              <a:rPr lang="sr-Latn-RS" dirty="0" smtClean="0"/>
              <a:t>.</a:t>
            </a:r>
          </a:p>
          <a:p>
            <a:endParaRPr lang="sr-Latn-RS" dirty="0" smtClean="0"/>
          </a:p>
          <a:p>
            <a:r>
              <a:rPr lang="vi-VN" dirty="0" smtClean="0"/>
              <a:t>Četiri osnovna, međusobno povezana cilja vezana za celoživotno učenje: lično zadovoljstvo i individualni razvoj, aktivno građanstvo, socijalna uključenost i zapošljivost</a:t>
            </a:r>
            <a:r>
              <a:rPr lang="sr-Latn-RS" dirty="0" smtClean="0"/>
              <a:t> (</a:t>
            </a:r>
            <a:r>
              <a:rPr lang="sr-Latn-RS" b="1" u="sng" dirty="0" smtClean="0"/>
              <a:t>iz prvog proizilaze svi ostali</a:t>
            </a:r>
            <a:r>
              <a:rPr lang="sr-Latn-RS" dirty="0" smtClean="0"/>
              <a:t>)</a:t>
            </a:r>
            <a:r>
              <a:rPr lang="vi-VN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339752" y="2708920"/>
            <a:ext cx="4834880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sr-Latn-RS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Hvala na pažnji !</a:t>
            </a:r>
            <a:endParaRPr lang="en-US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5572164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UNIVERZITET U NOVOM SADU</a:t>
            </a:r>
            <a:r>
              <a:rPr lang="en-US" sz="1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POLJOPRIVREDNI FAKULTET</a:t>
            </a:r>
            <a:r>
              <a:rPr lang="en-US" sz="1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DEPARTMAN ZA VOĆARSTVO, VINOGRADARSTVO,</a:t>
            </a:r>
            <a:r>
              <a:rPr lang="en-US" sz="1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HORTIKULTURU I PEJZAŽNU ARHITEKTURU</a:t>
            </a:r>
            <a:r>
              <a:rPr lang="en-US" sz="1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1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14282" y="2071678"/>
            <a:ext cx="4254502" cy="42544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Oplemenjivanje</a:t>
            </a:r>
            <a:r>
              <a:rPr lang="sr-Cyrl-RS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hortikulturnog</a:t>
            </a:r>
            <a:r>
              <a:rPr lang="sr-Cyrl-RS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bilja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643438" y="2071678"/>
            <a:ext cx="4357718" cy="42544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r>
              <a:rPr lang="en-US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Oplemenjivanje</a:t>
            </a:r>
            <a:r>
              <a:rPr lang="sr-Cyrl-RS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voćnih</a:t>
            </a:r>
            <a:r>
              <a:rPr lang="sr-Cyrl-RS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vrsta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quarter" idx="2"/>
          </p:nvPr>
        </p:nvSpPr>
        <p:spPr>
          <a:xfrm>
            <a:off x="214282" y="2637589"/>
            <a:ext cx="4283106" cy="3951288"/>
          </a:xfrm>
          <a:solidFill>
            <a:srgbClr val="00B0F0">
              <a:alpha val="50000"/>
            </a:srgbClr>
          </a:solidFill>
        </p:spPr>
        <p:txBody>
          <a:bodyPr>
            <a:normAutofit lnSpcReduction="10000"/>
          </a:bodyPr>
          <a:lstStyle/>
          <a:p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Konzervacija</a:t>
            </a:r>
            <a:r>
              <a:rPr lang="sr-Cyrl-R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karakterizacija</a:t>
            </a:r>
            <a:r>
              <a:rPr lang="sr-Cyrl-R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Cyrl-R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evaluacija</a:t>
            </a:r>
            <a:r>
              <a:rPr lang="sr-Cyrl-R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autohtone</a:t>
            </a:r>
            <a:r>
              <a:rPr lang="sr-Cyrl-RS" sz="15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dendroflore</a:t>
            </a:r>
            <a:r>
              <a:rPr lang="sr-Cyrl-RS" sz="15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sr-Cyrl-R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potencijalnom</a:t>
            </a:r>
            <a:r>
              <a:rPr lang="sr-Cyrl-R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višestrukom</a:t>
            </a:r>
            <a:r>
              <a:rPr lang="sr-Cyrl-R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funkcijom</a:t>
            </a:r>
            <a:r>
              <a:rPr lang="sr-Cyrl-R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dekorativnom</a:t>
            </a:r>
            <a:r>
              <a:rPr lang="sr-Cyrl-R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Cyrl-R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upotrebnom</a:t>
            </a:r>
            <a:r>
              <a:rPr lang="sr-Latn-RS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Konzervacija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ugroženih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vrsta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u="sng" dirty="0" err="1" smtClean="0">
                <a:latin typeface="Times New Roman" pitchFamily="18" charset="0"/>
                <a:cs typeface="Times New Roman" pitchFamily="18" charset="0"/>
              </a:rPr>
              <a:t>terestričnih</a:t>
            </a:r>
            <a:r>
              <a:rPr lang="sr-Cyrl-RS" sz="15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u="sng" dirty="0" err="1" smtClean="0">
                <a:latin typeface="Times New Roman" pitchFamily="18" charset="0"/>
                <a:cs typeface="Times New Roman" pitchFamily="18" charset="0"/>
              </a:rPr>
              <a:t>orhideja</a:t>
            </a:r>
            <a:r>
              <a:rPr lang="sr-Cyrl-RS" sz="15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Fruške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gore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potrebe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njihovog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očuvanja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masovnije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upotrebe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hortikulturnih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biljaka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sr-Cyrl-RS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Unapre</a:t>
            </a:r>
            <a:r>
              <a:rPr lang="vi-VN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enje</a:t>
            </a:r>
            <a:r>
              <a:rPr lang="sr-Cyrl-R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proizvodnje</a:t>
            </a:r>
            <a:r>
              <a:rPr lang="sr-Cyrl-R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sadnog</a:t>
            </a:r>
            <a:r>
              <a:rPr lang="sr-Cyrl-RS" sz="15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materijala</a:t>
            </a:r>
            <a:r>
              <a:rPr lang="sr-Cyrl-R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upotrebom</a:t>
            </a:r>
            <a:r>
              <a:rPr lang="sr-Cyrl-R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biostimulatora</a:t>
            </a:r>
            <a:r>
              <a:rPr lang="sr-Cyrl-R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r-Cyrl-R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cilju</a:t>
            </a:r>
            <a:r>
              <a:rPr lang="sr-Cyrl-R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lakšeg</a:t>
            </a:r>
            <a:r>
              <a:rPr lang="sr-Cyrl-R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Cyrl-R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bržeg</a:t>
            </a:r>
            <a:r>
              <a:rPr lang="sr-Cyrl-R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prilago</a:t>
            </a:r>
            <a:r>
              <a:rPr lang="vi-VN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avanja</a:t>
            </a:r>
            <a:r>
              <a:rPr lang="sr-Cyrl-R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nakon</a:t>
            </a:r>
            <a:r>
              <a:rPr lang="sr-Cyrl-R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sadnje</a:t>
            </a:r>
            <a:r>
              <a:rPr lang="sr-Latn-RS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Smanjenje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uticaja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stresa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izazvanog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u="sng" dirty="0" err="1" smtClean="0">
                <a:latin typeface="Times New Roman" pitchFamily="18" charset="0"/>
                <a:cs typeface="Times New Roman" pitchFamily="18" charset="0"/>
              </a:rPr>
              <a:t>sušom</a:t>
            </a:r>
            <a:r>
              <a:rPr lang="sr-Cyrl-RS" sz="15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u="sng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Cyrl-RS" sz="15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u="sng" dirty="0" err="1" smtClean="0">
                <a:latin typeface="Times New Roman" pitchFamily="18" charset="0"/>
                <a:cs typeface="Times New Roman" pitchFamily="18" charset="0"/>
              </a:rPr>
              <a:t>solima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ornamentalnim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vrstama</a:t>
            </a:r>
            <a:r>
              <a:rPr lang="sr-Latn-RS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Rešavanje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problema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prisustva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širenja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u="sng" dirty="0" err="1" smtClean="0">
                <a:latin typeface="Times New Roman" pitchFamily="18" charset="0"/>
                <a:cs typeface="Times New Roman" pitchFamily="18" charset="0"/>
              </a:rPr>
              <a:t>alergenih</a:t>
            </a:r>
            <a:r>
              <a:rPr lang="sr-Cyrl-RS" sz="1500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u="sng" dirty="0" err="1" smtClean="0">
                <a:latin typeface="Times New Roman" pitchFamily="18" charset="0"/>
                <a:cs typeface="Times New Roman" pitchFamily="18" charset="0"/>
              </a:rPr>
              <a:t>invazivnih</a:t>
            </a:r>
            <a:r>
              <a:rPr lang="sr-Cyrl-RS" sz="15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u="sng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Cyrl-RS" sz="15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u="sng" dirty="0" err="1" smtClean="0">
                <a:latin typeface="Times New Roman" pitchFamily="18" charset="0"/>
                <a:cs typeface="Times New Roman" pitchFamily="18" charset="0"/>
              </a:rPr>
              <a:t>otrovnih</a:t>
            </a:r>
            <a:r>
              <a:rPr lang="sr-Cyrl-RS" sz="15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vrsta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zelenim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površinama</a:t>
            </a:r>
            <a:r>
              <a:rPr lang="sr-Latn-RS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  <a:p>
            <a:endParaRPr lang="sr-Cyrl-RS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615555"/>
            <a:ext cx="4356131" cy="3951288"/>
          </a:xfrm>
          <a:solidFill>
            <a:srgbClr val="00B0F0">
              <a:alpha val="50000"/>
            </a:srgbClr>
          </a:solidFill>
        </p:spPr>
        <p:txBody>
          <a:bodyPr>
            <a:normAutofit/>
          </a:bodyPr>
          <a:lstStyle/>
          <a:p>
            <a:r>
              <a:rPr lang="en-US" sz="1500" b="1" u="sng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RS" sz="1500" b="1" u="sng" dirty="0" smtClean="0">
                <a:latin typeface="Times New Roman" pitchFamily="18" charset="0"/>
                <a:cs typeface="Times New Roman" pitchFamily="18" charset="0"/>
              </a:rPr>
              <a:t>elekcija podloga na osnovu anatomskih i fizioloških pokazatelja.</a:t>
            </a:r>
          </a:p>
          <a:p>
            <a:r>
              <a:rPr lang="en-US" sz="1500" u="sng" dirty="0" err="1" smtClean="0">
                <a:latin typeface="Times New Roman" pitchFamily="18" charset="0"/>
                <a:cs typeface="Times New Roman" pitchFamily="18" charset="0"/>
              </a:rPr>
              <a:t>Modelovanje</a:t>
            </a:r>
            <a:r>
              <a:rPr lang="sr-Cyrl-RS" sz="15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u="sng" dirty="0" err="1" smtClean="0">
                <a:latin typeface="Times New Roman" pitchFamily="18" charset="0"/>
                <a:cs typeface="Times New Roman" pitchFamily="18" charset="0"/>
              </a:rPr>
              <a:t>rasta</a:t>
            </a:r>
            <a:r>
              <a:rPr lang="sr-Cyrl-RS" sz="15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u="sng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Cyrl-RS" sz="15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u="sng" dirty="0" err="1" smtClean="0">
                <a:latin typeface="Times New Roman" pitchFamily="18" charset="0"/>
                <a:cs typeface="Times New Roman" pitchFamily="18" charset="0"/>
              </a:rPr>
              <a:t>razvoja</a:t>
            </a:r>
            <a:r>
              <a:rPr lang="sr-Cyrl-RS" sz="15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u="sng" dirty="0" err="1" smtClean="0">
                <a:latin typeface="Times New Roman" pitchFamily="18" charset="0"/>
                <a:cs typeface="Times New Roman" pitchFamily="18" charset="0"/>
              </a:rPr>
              <a:t>kalemljenih</a:t>
            </a:r>
            <a:r>
              <a:rPr lang="sr-Cyrl-RS" sz="15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biljaka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promenljivim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uslovima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eko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pedo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sredine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integrisanjem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genetike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fiziologije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anatomije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biohemije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statistike</a:t>
            </a:r>
            <a:r>
              <a:rPr lang="sr-Cyrl-R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proces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oplemenjivanja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selekcije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Modelovanje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u="sng" dirty="0" err="1" smtClean="0">
                <a:latin typeface="Times New Roman" pitchFamily="18" charset="0"/>
                <a:cs typeface="Times New Roman" pitchFamily="18" charset="0"/>
              </a:rPr>
              <a:t>fenoloških</a:t>
            </a:r>
            <a:r>
              <a:rPr lang="sr-Cyrl-RS" sz="15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u="sng" dirty="0" err="1" smtClean="0">
                <a:latin typeface="Times New Roman" pitchFamily="18" charset="0"/>
                <a:cs typeface="Times New Roman" pitchFamily="18" charset="0"/>
              </a:rPr>
              <a:t>pojava</a:t>
            </a:r>
            <a:r>
              <a:rPr lang="sr-Cyrl-RS" sz="1500" u="sng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500" u="sng" dirty="0" err="1" smtClean="0">
                <a:latin typeface="Times New Roman" pitchFamily="18" charset="0"/>
                <a:cs typeface="Times New Roman" pitchFamily="18" charset="0"/>
              </a:rPr>
              <a:t>cvetanja</a:t>
            </a:r>
            <a:r>
              <a:rPr lang="sr-Cyrl-RS" sz="15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u="sng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Cyrl-RS" sz="15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u="sng" dirty="0" err="1" smtClean="0">
                <a:latin typeface="Times New Roman" pitchFamily="18" charset="0"/>
                <a:cs typeface="Times New Roman" pitchFamily="18" charset="0"/>
              </a:rPr>
              <a:t>plodonošenja</a:t>
            </a:r>
            <a:r>
              <a:rPr lang="sr-Cyrl-RS" sz="1500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cilju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sprečavanja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štete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mraza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grada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pravilne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reonizacije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proizvodnje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Konvencionalno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oplemenjivanje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selekcija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superiornijih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genotipova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pogodnih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u="sng" dirty="0" err="1" smtClean="0">
                <a:latin typeface="Times New Roman" pitchFamily="18" charset="0"/>
                <a:cs typeface="Times New Roman" pitchFamily="18" charset="0"/>
              </a:rPr>
              <a:t>organsku</a:t>
            </a:r>
            <a:r>
              <a:rPr lang="sr-Cyrl-RS" sz="15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u="sng" dirty="0" err="1" smtClean="0">
                <a:latin typeface="Times New Roman" pitchFamily="18" charset="0"/>
                <a:cs typeface="Times New Roman" pitchFamily="18" charset="0"/>
              </a:rPr>
              <a:t>ruralnu</a:t>
            </a:r>
            <a:r>
              <a:rPr lang="sr-Cyrl-RS" sz="15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proizvodnju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u="sng" dirty="0" err="1" smtClean="0">
                <a:latin typeface="Times New Roman" pitchFamily="18" charset="0"/>
                <a:cs typeface="Times New Roman" pitchFamily="18" charset="0"/>
              </a:rPr>
              <a:t>urbano</a:t>
            </a:r>
            <a:r>
              <a:rPr lang="sr-Cyrl-RS" sz="15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u="sng" dirty="0" err="1" smtClean="0">
                <a:latin typeface="Times New Roman" pitchFamily="18" charset="0"/>
                <a:cs typeface="Times New Roman" pitchFamily="18" charset="0"/>
              </a:rPr>
              <a:t>baštovanstvo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Selekcija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voća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u="sng" dirty="0" err="1" smtClean="0">
                <a:latin typeface="Times New Roman" pitchFamily="18" charset="0"/>
                <a:cs typeface="Times New Roman" pitchFamily="18" charset="0"/>
              </a:rPr>
              <a:t>funkcionalne</a:t>
            </a:r>
            <a:r>
              <a:rPr lang="sr-Cyrl-RS" sz="15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u="sng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Cyrl-RS" sz="15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u="sng" dirty="0" err="1" smtClean="0">
                <a:latin typeface="Times New Roman" pitchFamily="18" charset="0"/>
                <a:cs typeface="Times New Roman" pitchFamily="18" charset="0"/>
              </a:rPr>
              <a:t>zdravstveno</a:t>
            </a:r>
            <a:r>
              <a:rPr lang="sr-Cyrl-RS" sz="1500" u="sng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500" u="sng" dirty="0" err="1" smtClean="0">
                <a:latin typeface="Times New Roman" pitchFamily="18" charset="0"/>
                <a:cs typeface="Times New Roman" pitchFamily="18" charset="0"/>
              </a:rPr>
              <a:t>bezbedne</a:t>
            </a:r>
            <a:r>
              <a:rPr lang="sr-Cyrl-RS" sz="15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u="sng" dirty="0" err="1" smtClean="0">
                <a:latin typeface="Times New Roman" pitchFamily="18" charset="0"/>
                <a:cs typeface="Times New Roman" pitchFamily="18" charset="0"/>
              </a:rPr>
              <a:t>hrane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osnovu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biohemisjkih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karakteristika</a:t>
            </a:r>
            <a:r>
              <a:rPr lang="sr-Latn-RS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1571612"/>
            <a:ext cx="8715436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Dosadašnji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naučno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istraživački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rad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 – razlog prijave na konkurse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logo poljoprivredn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572396" y="142852"/>
            <a:ext cx="1260000" cy="1260000"/>
          </a:xfrm>
          <a:prstGeom prst="rect">
            <a:avLst/>
          </a:prstGeom>
        </p:spPr>
      </p:pic>
      <p:pic>
        <p:nvPicPr>
          <p:cNvPr id="4" name="Picture 3" descr="Unins.svg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720" y="109801"/>
            <a:ext cx="1260000" cy="12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2200" y="189925"/>
            <a:ext cx="8229600" cy="1143000"/>
          </a:xfrm>
        </p:spPr>
        <p:txBody>
          <a:bodyPr/>
          <a:lstStyle/>
          <a:p>
            <a:r>
              <a:rPr lang="sr-Latn-RS" dirty="0" smtClean="0"/>
              <a:t>2017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28596" y="5786454"/>
            <a:ext cx="4040188" cy="762000"/>
          </a:xfrm>
        </p:spPr>
        <p:txBody>
          <a:bodyPr>
            <a:normAutofit lnSpcReduction="10000"/>
          </a:bodyPr>
          <a:lstStyle/>
          <a:p>
            <a:r>
              <a:rPr lang="sr-Latn-RS" dirty="0" smtClean="0"/>
              <a:t>Za doprinos razvoju nauke u Srbiji (Maj)</a:t>
            </a:r>
            <a:r>
              <a:rPr lang="en-US" dirty="0" smtClean="0"/>
              <a:t> </a:t>
            </a:r>
            <a:endParaRPr lang="sr-Latn-R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786314" y="5786454"/>
            <a:ext cx="4041775" cy="76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Z</a:t>
            </a:r>
            <a:r>
              <a:rPr lang="sr-Latn-RS" dirty="0" smtClean="0"/>
              <a:t>a vrhunske rezultate u AP Vojvodini (Decembar)</a:t>
            </a:r>
            <a:endParaRPr lang="en-US" dirty="0" smtClean="0"/>
          </a:p>
        </p:txBody>
      </p:sp>
      <p:pic>
        <p:nvPicPr>
          <p:cNvPr id="2050" name="Picture 2" descr="G:\Mirjana\PREDSTAVLJANJE NA FAKULTETU 2018\2 (1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02896"/>
            <a:ext cx="2819520" cy="3941763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115616" y="1412776"/>
          <a:ext cx="2760939" cy="3942000"/>
        </p:xfrm>
        <a:graphic>
          <a:graphicData uri="http://schemas.openxmlformats.org/presentationml/2006/ole">
            <p:oleObj spid="_x0000_s2052" name="Acrobat Document" r:id="rId4" imgW="5610060" imgH="8001000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19506"/>
          </a:xfrm>
        </p:spPr>
        <p:txBody>
          <a:bodyPr>
            <a:normAutofit/>
          </a:bodyPr>
          <a:lstStyle/>
          <a:p>
            <a:r>
              <a:rPr lang="sr-Latn-RS" sz="2300" dirty="0" smtClean="0"/>
              <a:t>Informacije na sajtu </a:t>
            </a:r>
            <a:r>
              <a:rPr lang="en-US" sz="2300" dirty="0" smtClean="0">
                <a:hlinkClick r:id="rId2"/>
              </a:rPr>
              <a:t>http://www.pokrenisezanauku.rs/</a:t>
            </a:r>
            <a:endParaRPr lang="sr-Latn-RS" sz="2300" dirty="0" smtClean="0"/>
          </a:p>
          <a:p>
            <a:r>
              <a:rPr lang="sr-Latn-RS" sz="2300" dirty="0" smtClean="0"/>
              <a:t>Radio, tv, sajt Fakulteta i Univerziteta</a:t>
            </a:r>
          </a:p>
          <a:p>
            <a:r>
              <a:rPr lang="sr-Latn-RS" sz="2300" dirty="0" smtClean="0"/>
              <a:t>2015/16 stipendirana su istraživanja </a:t>
            </a:r>
            <a:r>
              <a:rPr lang="en-US" sz="2300" dirty="0" smtClean="0"/>
              <a:t>u </a:t>
            </a:r>
            <a:r>
              <a:rPr lang="en-US" sz="2300" dirty="0" err="1" smtClean="0"/>
              <a:t>oblasti</a:t>
            </a:r>
            <a:r>
              <a:rPr lang="en-US" sz="2300" dirty="0" smtClean="0"/>
              <a:t> </a:t>
            </a:r>
            <a:r>
              <a:rPr lang="en-US" sz="2300" dirty="0" smtClean="0">
                <a:solidFill>
                  <a:srgbClr val="FF0000"/>
                </a:solidFill>
              </a:rPr>
              <a:t>medicine</a:t>
            </a:r>
            <a:r>
              <a:rPr lang="en-US" sz="2300" dirty="0" smtClean="0"/>
              <a:t>, </a:t>
            </a:r>
            <a:r>
              <a:rPr lang="en-US" sz="2300" dirty="0" err="1" smtClean="0">
                <a:solidFill>
                  <a:srgbClr val="FF0000"/>
                </a:solidFill>
              </a:rPr>
              <a:t>farmacije</a:t>
            </a:r>
            <a:r>
              <a:rPr lang="en-US" sz="2300" dirty="0" smtClean="0"/>
              <a:t>, </a:t>
            </a:r>
            <a:r>
              <a:rPr lang="en-US" sz="2300" dirty="0" err="1" smtClean="0">
                <a:solidFill>
                  <a:srgbClr val="FF0000"/>
                </a:solidFill>
              </a:rPr>
              <a:t>biologije</a:t>
            </a:r>
            <a:r>
              <a:rPr lang="en-US" sz="2300" dirty="0" smtClean="0"/>
              <a:t>, </a:t>
            </a:r>
            <a:r>
              <a:rPr lang="en-US" sz="2300" dirty="0" err="1" smtClean="0">
                <a:solidFill>
                  <a:srgbClr val="FF0000"/>
                </a:solidFill>
              </a:rPr>
              <a:t>hemije</a:t>
            </a:r>
            <a:r>
              <a:rPr lang="en-US" sz="2300" dirty="0" smtClean="0"/>
              <a:t>, </a:t>
            </a:r>
            <a:r>
              <a:rPr lang="en-US" sz="2300" dirty="0" err="1" smtClean="0"/>
              <a:t>kao</a:t>
            </a:r>
            <a:r>
              <a:rPr lang="en-US" sz="2300" dirty="0" smtClean="0"/>
              <a:t> </a:t>
            </a:r>
            <a:r>
              <a:rPr lang="en-US" sz="2300" dirty="0" err="1" smtClean="0"/>
              <a:t>i</a:t>
            </a:r>
            <a:r>
              <a:rPr lang="en-US" sz="2300" dirty="0" smtClean="0"/>
              <a:t> </a:t>
            </a:r>
            <a:r>
              <a:rPr lang="en-US" sz="2300" dirty="0" err="1" smtClean="0">
                <a:solidFill>
                  <a:srgbClr val="FF0000"/>
                </a:solidFill>
              </a:rPr>
              <a:t>multidisciplinarnih</a:t>
            </a:r>
            <a:r>
              <a:rPr lang="en-US" sz="2300" dirty="0" smtClean="0"/>
              <a:t> </a:t>
            </a:r>
            <a:r>
              <a:rPr lang="en-US" sz="2300" dirty="0" err="1" smtClean="0"/>
              <a:t>istraživanja</a:t>
            </a:r>
            <a:r>
              <a:rPr lang="en-US" sz="2300" dirty="0" smtClean="0"/>
              <a:t> u </a:t>
            </a:r>
            <a:r>
              <a:rPr lang="en-US" sz="2300" dirty="0" err="1" smtClean="0"/>
              <a:t>navedenim</a:t>
            </a:r>
            <a:r>
              <a:rPr lang="en-US" sz="2300" dirty="0" smtClean="0"/>
              <a:t> </a:t>
            </a:r>
            <a:r>
              <a:rPr lang="en-US" sz="2300" dirty="0" err="1" smtClean="0"/>
              <a:t>oblastima</a:t>
            </a:r>
            <a:r>
              <a:rPr lang="sr-Latn-RS" sz="2300" dirty="0" smtClean="0"/>
              <a:t> (</a:t>
            </a:r>
            <a:r>
              <a:rPr lang="sr-Latn-RS" sz="2300" u="sng" dirty="0" smtClean="0"/>
              <a:t>132 kandidata</a:t>
            </a:r>
            <a:r>
              <a:rPr lang="sr-Latn-RS" sz="2300" dirty="0" smtClean="0"/>
              <a:t>)</a:t>
            </a:r>
            <a:r>
              <a:rPr lang="en-US" sz="2300" dirty="0" smtClean="0"/>
              <a:t>.</a:t>
            </a:r>
            <a:r>
              <a:rPr lang="sr-Latn-RS" sz="2300" dirty="0" smtClean="0"/>
              <a:t> </a:t>
            </a:r>
          </a:p>
          <a:p>
            <a:r>
              <a:rPr lang="sr-Latn-RS" sz="2300" dirty="0" smtClean="0"/>
              <a:t>2016/17 stipendirana su istraživanja </a:t>
            </a:r>
            <a:r>
              <a:rPr lang="en-US" sz="2300" dirty="0" smtClean="0"/>
              <a:t>u </a:t>
            </a:r>
            <a:r>
              <a:rPr lang="en-US" sz="2300" dirty="0" err="1" smtClean="0"/>
              <a:t>oblasti</a:t>
            </a:r>
            <a:r>
              <a:rPr lang="en-US" sz="2300" dirty="0" smtClean="0"/>
              <a:t> </a:t>
            </a:r>
            <a:r>
              <a:rPr lang="en-US" sz="2300" dirty="0" err="1" smtClean="0">
                <a:solidFill>
                  <a:srgbClr val="FF0000"/>
                </a:solidFill>
              </a:rPr>
              <a:t>obnovljivi</a:t>
            </a:r>
            <a:r>
              <a:rPr lang="sr-Latn-RS" sz="2300" dirty="0" smtClean="0">
                <a:solidFill>
                  <a:srgbClr val="FF0000"/>
                </a:solidFill>
              </a:rPr>
              <a:t>h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</a:rPr>
              <a:t>izvor</a:t>
            </a:r>
            <a:r>
              <a:rPr lang="sr-Latn-RS" sz="2300" dirty="0" smtClean="0">
                <a:solidFill>
                  <a:srgbClr val="FF0000"/>
                </a:solidFill>
              </a:rPr>
              <a:t>a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</a:rPr>
              <a:t>energije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dirty="0" err="1" smtClean="0"/>
              <a:t>i</a:t>
            </a:r>
            <a:r>
              <a:rPr lang="en-US" sz="2300" dirty="0" smtClean="0"/>
              <a:t> </a:t>
            </a:r>
            <a:r>
              <a:rPr lang="en-US" sz="2300" dirty="0" err="1" smtClean="0">
                <a:solidFill>
                  <a:srgbClr val="FF0000"/>
                </a:solidFill>
              </a:rPr>
              <a:t>očuvanje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</a:rPr>
              <a:t>životne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</a:rPr>
              <a:t>sredine</a:t>
            </a:r>
            <a:r>
              <a:rPr lang="sr-Latn-RS" sz="2300" dirty="0" smtClean="0"/>
              <a:t>, </a:t>
            </a:r>
            <a:r>
              <a:rPr lang="en-US" sz="2300" dirty="0" err="1" smtClean="0">
                <a:solidFill>
                  <a:srgbClr val="FF0000"/>
                </a:solidFill>
              </a:rPr>
              <a:t>smanjenje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</a:rPr>
              <a:t>štetnosti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dirty="0" smtClean="0"/>
              <a:t>(harm reduction)</a:t>
            </a:r>
            <a:r>
              <a:rPr lang="sr-Latn-RS" sz="2300" dirty="0" smtClean="0"/>
              <a:t> i </a:t>
            </a:r>
            <a:r>
              <a:rPr lang="en-US" sz="2300" dirty="0" smtClean="0">
                <a:solidFill>
                  <a:srgbClr val="FF0000"/>
                </a:solidFill>
              </a:rPr>
              <a:t>socio-</a:t>
            </a:r>
            <a:r>
              <a:rPr lang="en-US" sz="2300" dirty="0" err="1" smtClean="0">
                <a:solidFill>
                  <a:srgbClr val="FF0000"/>
                </a:solidFill>
              </a:rPr>
              <a:t>ekonomska</a:t>
            </a:r>
            <a:r>
              <a:rPr lang="en-US" sz="2300" dirty="0" smtClean="0"/>
              <a:t> </a:t>
            </a:r>
            <a:r>
              <a:rPr lang="en-US" sz="2300" dirty="0" err="1" smtClean="0"/>
              <a:t>održivost</a:t>
            </a:r>
            <a:r>
              <a:rPr lang="sr-Latn-RS" sz="2300" dirty="0" smtClean="0"/>
              <a:t> (</a:t>
            </a:r>
            <a:r>
              <a:rPr lang="sr-Latn-RS" sz="2300" u="sng" dirty="0" smtClean="0"/>
              <a:t>87 kandidata</a:t>
            </a:r>
            <a:r>
              <a:rPr lang="sr-Latn-RS" sz="2300" dirty="0" smtClean="0"/>
              <a:t>).</a:t>
            </a:r>
          </a:p>
          <a:p>
            <a:r>
              <a:rPr lang="sr-Latn-RS" sz="2300" dirty="0" smtClean="0"/>
              <a:t>2017/18 isto kao prve godine.</a:t>
            </a:r>
            <a:endParaRPr lang="en-US" sz="23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Konkurs “Pokreni se za nauku”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5877272"/>
            <a:ext cx="8568952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“</a:t>
            </a:r>
            <a:r>
              <a:rPr lang="en-US" b="1" dirty="0" err="1" smtClean="0">
                <a:solidFill>
                  <a:schemeClr val="tx1"/>
                </a:solidFill>
              </a:rPr>
              <a:t>Oplemenjivanje</a:t>
            </a:r>
            <a:r>
              <a:rPr lang="en-US" b="1" dirty="0" smtClean="0">
                <a:solidFill>
                  <a:schemeClr val="tx1"/>
                </a:solidFill>
              </a:rPr>
              <a:t> </a:t>
            </a:r>
            <a:r>
              <a:rPr lang="en-US" b="1" dirty="0" err="1" smtClean="0">
                <a:solidFill>
                  <a:schemeClr val="tx1"/>
                </a:solidFill>
              </a:rPr>
              <a:t>voćaka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na</a:t>
            </a:r>
            <a:r>
              <a:rPr lang="en-US" b="1" dirty="0" smtClean="0">
                <a:solidFill>
                  <a:schemeClr val="tx1"/>
                </a:solidFill>
              </a:rPr>
              <a:t> </a:t>
            </a:r>
            <a:r>
              <a:rPr lang="en-US" b="1" dirty="0" err="1" smtClean="0">
                <a:solidFill>
                  <a:schemeClr val="tx1"/>
                </a:solidFill>
              </a:rPr>
              <a:t>otpornost</a:t>
            </a:r>
            <a:r>
              <a:rPr lang="en-US" b="1" dirty="0" smtClean="0">
                <a:solidFill>
                  <a:schemeClr val="tx1"/>
                </a:solidFill>
              </a:rPr>
              <a:t> </a:t>
            </a:r>
            <a:r>
              <a:rPr lang="en-US" b="1" dirty="0" err="1" smtClean="0">
                <a:solidFill>
                  <a:schemeClr val="tx1"/>
                </a:solidFill>
              </a:rPr>
              <a:t>prema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patogenima</a:t>
            </a:r>
            <a:r>
              <a:rPr lang="en-US" b="1" dirty="0" smtClean="0">
                <a:solidFill>
                  <a:schemeClr val="tx1"/>
                </a:solidFill>
              </a:rPr>
              <a:t> u </a:t>
            </a:r>
            <a:r>
              <a:rPr lang="en-US" b="1" dirty="0" err="1" smtClean="0">
                <a:solidFill>
                  <a:schemeClr val="tx1"/>
                </a:solidFill>
              </a:rPr>
              <a:t>funkciji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održivog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i</a:t>
            </a:r>
            <a:r>
              <a:rPr lang="en-US" b="1" dirty="0" smtClean="0">
                <a:solidFill>
                  <a:schemeClr val="tx1"/>
                </a:solidFill>
              </a:rPr>
              <a:t> socio-</a:t>
            </a:r>
            <a:r>
              <a:rPr lang="en-US" b="1" dirty="0" err="1" smtClean="0">
                <a:solidFill>
                  <a:schemeClr val="tx1"/>
                </a:solidFill>
              </a:rPr>
              <a:t>ekonomskog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razvoja</a:t>
            </a:r>
            <a:r>
              <a:rPr lang="en-US" b="1" dirty="0" smtClean="0">
                <a:solidFill>
                  <a:schemeClr val="tx1"/>
                </a:solidFill>
              </a:rPr>
              <a:t>”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512670"/>
            <a:ext cx="8229600" cy="41434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L</a:t>
            </a:r>
            <a:r>
              <a:rPr lang="sr-Latn-RS" dirty="0" smtClean="0"/>
              <a:t>ični i opšti podaci</a:t>
            </a:r>
          </a:p>
          <a:p>
            <a:r>
              <a:rPr lang="sr-Latn-RS" dirty="0" smtClean="0"/>
              <a:t>Dosadašnji naučno-istraživački rad</a:t>
            </a:r>
            <a:endParaRPr lang="en-US" dirty="0" smtClean="0"/>
          </a:p>
          <a:p>
            <a:r>
              <a:rPr lang="sr-Latn-RS" dirty="0" smtClean="0"/>
              <a:t>Lista naučnih publikacija</a:t>
            </a:r>
            <a:endParaRPr lang="en-US" dirty="0" smtClean="0"/>
          </a:p>
          <a:p>
            <a:r>
              <a:rPr lang="sr-Latn-RS" b="1" dirty="0" smtClean="0"/>
              <a:t>Predlog istraživanja kojim kandidat/kandidatkinja konkuriše za stipendiju</a:t>
            </a:r>
          </a:p>
          <a:p>
            <a:r>
              <a:rPr lang="sr-Latn-RS" dirty="0" smtClean="0"/>
              <a:t>Vremenski plan realizacije</a:t>
            </a:r>
          </a:p>
          <a:p>
            <a:r>
              <a:rPr lang="sr-Latn-RS" dirty="0" smtClean="0"/>
              <a:t>Na koji način rezultati istraživanja mogu biti od šireg društvenog značaja?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4785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rijavni formular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500034" y="4763136"/>
            <a:ext cx="8229600" cy="582594"/>
          </a:xfrm>
          <a:prstGeom prst="rect">
            <a:avLst/>
          </a:prstGeom>
        </p:spPr>
        <p:txBody>
          <a:bodyPr vert="horz" rtlCol="0" anchor="ctr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Intervju sa Komisijom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99846" y="5214950"/>
            <a:ext cx="8229600" cy="13794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sr-Latn-R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novativnost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/>
              <a:t>J</a:t>
            </a:r>
            <a:r>
              <a:rPr lang="sr-Latn-RS" sz="2700" dirty="0" smtClean="0"/>
              <a:t>edinstvenost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Š</a:t>
            </a:r>
            <a:r>
              <a:rPr kumimoji="0" lang="sr-Latn-R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iri društveni značaj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-93448" y="836712"/>
            <a:ext cx="8496944" cy="1152128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-109184" y="1821296"/>
            <a:ext cx="8496944" cy="1368152"/>
          </a:xfrm>
          <a:prstGeom prst="ellipse">
            <a:avLst/>
          </a:prstGeom>
          <a:solidFill>
            <a:schemeClr val="accent4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5720" y="3429000"/>
            <a:ext cx="8496944" cy="1368152"/>
          </a:xfrm>
          <a:prstGeom prst="ellipse">
            <a:avLst/>
          </a:prstGeom>
          <a:solidFill>
            <a:schemeClr val="accent4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508020" y="5229200"/>
            <a:ext cx="8229600" cy="13794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0" lang="sr-Latn-R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aključak na osnovu obe godine – izuzetno pozitivno iskustvo</a:t>
            </a:r>
            <a:r>
              <a:rPr kumimoji="0" lang="sr-Latn-RS" sz="27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n-US" sz="2700" baseline="0" dirty="0" smtClean="0"/>
              <a:t>N</a:t>
            </a:r>
            <a:r>
              <a:rPr lang="sr-Latn-RS" sz="2700" baseline="0" dirty="0" smtClean="0"/>
              <a:t>ove ideje i smernice tokom intervjua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364241"/>
          </a:xfrm>
        </p:spPr>
        <p:txBody>
          <a:bodyPr/>
          <a:lstStyle/>
          <a:p>
            <a:r>
              <a:rPr lang="sr-Latn-RS" dirty="0" smtClean="0"/>
              <a:t>Mail i sajt Univerziteta i Fakulteta</a:t>
            </a:r>
          </a:p>
          <a:p>
            <a:r>
              <a:rPr lang="en-US" dirty="0" smtClean="0"/>
              <a:t>S</a:t>
            </a:r>
            <a:r>
              <a:rPr lang="sr-Latn-RS" dirty="0" smtClean="0"/>
              <a:t>ve oblasti istraživanja dolaze u obzir, ali....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Konkurs za godišnju nagradu “Dr Zoran Đinđić”</a:t>
            </a:r>
            <a:endParaRPr lang="en-US" dirty="0"/>
          </a:p>
        </p:txBody>
      </p:sp>
      <p:pic>
        <p:nvPicPr>
          <p:cNvPr id="16386" name="Picture 2" descr="G:\Mirjana\КОНКУРС\2017\DJINDJIC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500306"/>
            <a:ext cx="4819650" cy="40767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4429132"/>
            <a:ext cx="328614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sr-Latn-RS" dirty="0" smtClean="0"/>
              <a:t>ok su kvantitativni pokazatelji bili jedini kriterijum PMF je odneo nagradu 7 od 14 godina.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735644" y="5000636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939784"/>
          </a:xfrm>
        </p:spPr>
        <p:txBody>
          <a:bodyPr>
            <a:noAutofit/>
          </a:bodyPr>
          <a:lstStyle/>
          <a:p>
            <a:r>
              <a:rPr lang="sr-Latn-RS" sz="3500" dirty="0" smtClean="0">
                <a:solidFill>
                  <a:schemeClr val="tx1"/>
                </a:solidFill>
              </a:rPr>
              <a:t>Prijava - </a:t>
            </a:r>
            <a:r>
              <a:rPr lang="en-US" sz="3500" dirty="0" smtClean="0">
                <a:solidFill>
                  <a:schemeClr val="tx1"/>
                </a:solidFill>
              </a:rPr>
              <a:t>P</a:t>
            </a:r>
            <a:r>
              <a:rPr lang="sr-Latn-RS" sz="3500" dirty="0" smtClean="0">
                <a:solidFill>
                  <a:schemeClr val="tx1"/>
                </a:solidFill>
              </a:rPr>
              <a:t>redlog Kandidata od strane Institucije</a:t>
            </a: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285860"/>
            <a:ext cx="7143800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dirty="0" err="1" smtClean="0"/>
              <a:t>Opšt</a:t>
            </a:r>
            <a:r>
              <a:rPr lang="sr-Latn-RS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ličn</a:t>
            </a:r>
            <a:r>
              <a:rPr lang="sr-Latn-RS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poda</a:t>
            </a:r>
            <a:r>
              <a:rPr lang="sr-Latn-RS" dirty="0" smtClean="0"/>
              <a:t>ci</a:t>
            </a:r>
            <a:r>
              <a:rPr lang="en-US" dirty="0" smtClean="0"/>
              <a:t>.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 err="1" smtClean="0"/>
              <a:t>Prijav</a:t>
            </a:r>
            <a:r>
              <a:rPr lang="sr-Latn-RS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obrazloženjem</a:t>
            </a:r>
            <a:r>
              <a:rPr lang="en-US" dirty="0" smtClean="0"/>
              <a:t>.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 err="1" smtClean="0"/>
              <a:t>Prethodne</a:t>
            </a:r>
            <a:r>
              <a:rPr lang="sr-Cyrl-CS" dirty="0" smtClean="0"/>
              <a:t> </a:t>
            </a:r>
            <a:r>
              <a:rPr lang="en-US" dirty="0" err="1" smtClean="0"/>
              <a:t>nagrade</a:t>
            </a:r>
            <a:r>
              <a:rPr lang="sr-Cyrl-CS" dirty="0" smtClean="0"/>
              <a:t> </a:t>
            </a:r>
            <a:r>
              <a:rPr lang="en-US" dirty="0" err="1" smtClean="0"/>
              <a:t>i</a:t>
            </a:r>
            <a:r>
              <a:rPr lang="sr-Cyrl-CS" dirty="0" smtClean="0"/>
              <a:t> </a:t>
            </a:r>
            <a:r>
              <a:rPr lang="en-US" dirty="0" err="1" smtClean="0"/>
              <a:t>priznanja</a:t>
            </a:r>
            <a:r>
              <a:rPr lang="sr-Cyrl-CS" dirty="0" smtClean="0"/>
              <a:t>.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Tri</a:t>
            </a:r>
            <a:r>
              <a:rPr lang="sr-Cyrl-CS" dirty="0" smtClean="0"/>
              <a:t> </a:t>
            </a:r>
            <a:r>
              <a:rPr lang="en-US" dirty="0" err="1" smtClean="0"/>
              <a:t>reprezentativna</a:t>
            </a:r>
            <a:r>
              <a:rPr lang="sr-Cyrl-CS" dirty="0" smtClean="0"/>
              <a:t> </a:t>
            </a:r>
            <a:r>
              <a:rPr lang="en-US" dirty="0" err="1" smtClean="0"/>
              <a:t>rada</a:t>
            </a:r>
            <a:r>
              <a:rPr lang="sr-Cyrl-CS" dirty="0" smtClean="0"/>
              <a:t>.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en-US" b="1" u="sng" dirty="0" smtClean="0"/>
              <a:t>Plan</a:t>
            </a:r>
            <a:r>
              <a:rPr lang="sr-Cyrl-CS" b="1" u="sng" dirty="0" smtClean="0"/>
              <a:t> </a:t>
            </a:r>
            <a:r>
              <a:rPr lang="en-US" b="1" u="sng" dirty="0" err="1" smtClean="0"/>
              <a:t>rada</a:t>
            </a:r>
            <a:r>
              <a:rPr lang="sr-Cyrl-CS" b="1" u="sng" dirty="0" smtClean="0"/>
              <a:t> </a:t>
            </a:r>
            <a:r>
              <a:rPr lang="en-US" b="1" u="sng" dirty="0" smtClean="0"/>
              <a:t>u</a:t>
            </a:r>
            <a:r>
              <a:rPr lang="sr-Cyrl-CS" b="1" u="sng" dirty="0" smtClean="0"/>
              <a:t> </a:t>
            </a:r>
            <a:r>
              <a:rPr lang="en-US" b="1" u="sng" dirty="0" err="1" smtClean="0"/>
              <a:t>narednim</a:t>
            </a:r>
            <a:r>
              <a:rPr lang="sr-Cyrl-CS" b="1" u="sng" dirty="0" smtClean="0"/>
              <a:t> </a:t>
            </a:r>
            <a:r>
              <a:rPr lang="en-US" b="1" u="sng" dirty="0" err="1" smtClean="0"/>
              <a:t>godinama</a:t>
            </a:r>
            <a:r>
              <a:rPr lang="sr-Cyrl-CS" u="sng" dirty="0" smtClean="0"/>
              <a:t>.</a:t>
            </a:r>
            <a:endParaRPr lang="en-US" u="sng" dirty="0" smtClean="0"/>
          </a:p>
          <a:p>
            <a:pPr lvl="0">
              <a:buFont typeface="Wingdings" pitchFamily="2" charset="2"/>
              <a:buChar char="Ø"/>
            </a:pPr>
            <a:r>
              <a:rPr lang="en-US" dirty="0" err="1" smtClean="0"/>
              <a:t>Uverenj</a:t>
            </a:r>
            <a:r>
              <a:rPr lang="sr-Latn-RS" dirty="0" smtClean="0"/>
              <a:t>e o </a:t>
            </a:r>
            <a:r>
              <a:rPr lang="en-US" dirty="0" err="1" smtClean="0"/>
              <a:t>godinama</a:t>
            </a:r>
            <a:r>
              <a:rPr lang="sr-Cyrl-CS" dirty="0" smtClean="0"/>
              <a:t> </a:t>
            </a:r>
            <a:r>
              <a:rPr lang="en-US" dirty="0" err="1" smtClean="0"/>
              <a:t>starosti</a:t>
            </a:r>
            <a:r>
              <a:rPr lang="sr-Latn-RS" dirty="0" smtClean="0"/>
              <a:t> (35)</a:t>
            </a:r>
            <a:r>
              <a:rPr lang="sr-Cyrl-CS" dirty="0" smtClean="0"/>
              <a:t>.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en-US" dirty="0" err="1" smtClean="0"/>
              <a:t>Uverenje</a:t>
            </a:r>
            <a:r>
              <a:rPr lang="sr-Cyrl-CS" dirty="0" smtClean="0"/>
              <a:t> </a:t>
            </a:r>
            <a:r>
              <a:rPr lang="en-US" dirty="0" smtClean="0"/>
              <a:t>o</a:t>
            </a:r>
            <a:r>
              <a:rPr lang="sr-Cyrl-CS" dirty="0" smtClean="0"/>
              <a:t> </a:t>
            </a:r>
            <a:r>
              <a:rPr lang="en-US" dirty="0" err="1" smtClean="0"/>
              <a:t>učešću</a:t>
            </a:r>
            <a:r>
              <a:rPr lang="sr-Cyrl-CS" dirty="0" smtClean="0"/>
              <a:t> </a:t>
            </a:r>
            <a:r>
              <a:rPr lang="en-US" dirty="0" err="1" smtClean="0"/>
              <a:t>na</a:t>
            </a:r>
            <a:r>
              <a:rPr lang="sr-Cyrl-CS" dirty="0" smtClean="0"/>
              <a:t> </a:t>
            </a:r>
            <a:r>
              <a:rPr lang="en-US" dirty="0" err="1" smtClean="0"/>
              <a:t>pokrajinsk</a:t>
            </a:r>
            <a:r>
              <a:rPr lang="sr-Latn-RS" dirty="0" smtClean="0"/>
              <a:t>i</a:t>
            </a:r>
            <a:r>
              <a:rPr lang="en-US" dirty="0" smtClean="0"/>
              <a:t>m</a:t>
            </a:r>
            <a:r>
              <a:rPr lang="sr-Cyrl-CS" dirty="0" smtClean="0"/>
              <a:t>, </a:t>
            </a:r>
            <a:r>
              <a:rPr lang="en-US" dirty="0" err="1" smtClean="0"/>
              <a:t>republičk</a:t>
            </a:r>
            <a:r>
              <a:rPr lang="sr-Latn-RS" dirty="0" smtClean="0"/>
              <a:t>i</a:t>
            </a:r>
            <a:r>
              <a:rPr lang="en-US" dirty="0" smtClean="0"/>
              <a:t>m</a:t>
            </a:r>
            <a:r>
              <a:rPr lang="sr-Cyrl-CS" dirty="0" smtClean="0"/>
              <a:t> </a:t>
            </a:r>
            <a:r>
              <a:rPr lang="en-US" dirty="0" err="1" smtClean="0"/>
              <a:t>i</a:t>
            </a:r>
            <a:r>
              <a:rPr lang="sr-Cyrl-CS" dirty="0" smtClean="0"/>
              <a:t> </a:t>
            </a:r>
            <a:r>
              <a:rPr lang="en-US" dirty="0" smtClean="0"/>
              <a:t>me</a:t>
            </a:r>
            <a:r>
              <a:rPr lang="vi-VN" dirty="0" smtClean="0"/>
              <a:t>đ</a:t>
            </a:r>
            <a:r>
              <a:rPr lang="en-US" dirty="0" err="1" smtClean="0"/>
              <a:t>unarodn</a:t>
            </a:r>
            <a:r>
              <a:rPr lang="sr-Latn-RS" dirty="0" smtClean="0"/>
              <a:t>i</a:t>
            </a:r>
            <a:r>
              <a:rPr lang="en-US" dirty="0" smtClean="0"/>
              <a:t>m</a:t>
            </a:r>
            <a:r>
              <a:rPr lang="sr-Cyrl-CS" dirty="0" smtClean="0"/>
              <a:t> </a:t>
            </a:r>
            <a:r>
              <a:rPr lang="en-US" dirty="0" err="1" smtClean="0"/>
              <a:t>projekt</a:t>
            </a:r>
            <a:r>
              <a:rPr lang="sr-Latn-RS" dirty="0" smtClean="0"/>
              <a:t>ima</a:t>
            </a:r>
            <a:r>
              <a:rPr lang="en-US" dirty="0" smtClean="0"/>
              <a:t>.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 err="1" smtClean="0"/>
              <a:t>Citiranost</a:t>
            </a:r>
            <a:r>
              <a:rPr lang="sr-Cyrl-CS" dirty="0" smtClean="0"/>
              <a:t> </a:t>
            </a:r>
            <a:r>
              <a:rPr lang="en-US" dirty="0" err="1" smtClean="0"/>
              <a:t>radova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SCI </a:t>
            </a:r>
            <a:r>
              <a:rPr lang="en-US" dirty="0" err="1" smtClean="0"/>
              <a:t>listi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„Scopus“</a:t>
            </a:r>
            <a:r>
              <a:rPr lang="sr-Latn-RS" dirty="0" smtClean="0"/>
              <a:t>.</a:t>
            </a:r>
            <a:r>
              <a:rPr lang="en-US" dirty="0" smtClean="0"/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sr-Latn-RS" dirty="0" smtClean="0"/>
              <a:t>Radovi </a:t>
            </a:r>
            <a:r>
              <a:rPr lang="en-US" dirty="0" err="1" smtClean="0"/>
              <a:t>objavljenih</a:t>
            </a:r>
            <a:r>
              <a:rPr lang="sr-Cyrl-CS" dirty="0" smtClean="0"/>
              <a:t> </a:t>
            </a:r>
            <a:r>
              <a:rPr lang="en-US" dirty="0" err="1" smtClean="0"/>
              <a:t>na</a:t>
            </a:r>
            <a:r>
              <a:rPr lang="sr-Cyrl-CS" dirty="0" smtClean="0"/>
              <a:t> </a:t>
            </a:r>
            <a:r>
              <a:rPr lang="en-US" dirty="0" smtClean="0"/>
              <a:t>SCI</a:t>
            </a:r>
            <a:r>
              <a:rPr lang="sr-Cyrl-CS" dirty="0" smtClean="0"/>
              <a:t> </a:t>
            </a:r>
            <a:r>
              <a:rPr lang="en-US" dirty="0" err="1" smtClean="0"/>
              <a:t>listi</a:t>
            </a:r>
            <a:r>
              <a:rPr lang="sr-Cyrl-CS" dirty="0" smtClean="0"/>
              <a:t>.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en-US" dirty="0" err="1" smtClean="0"/>
              <a:t>Produkcija</a:t>
            </a:r>
            <a:r>
              <a:rPr lang="sr-Cyrl-CS" dirty="0" smtClean="0"/>
              <a:t> </a:t>
            </a:r>
            <a:r>
              <a:rPr lang="en-US" dirty="0" smtClean="0"/>
              <a:t>u</a:t>
            </a:r>
            <a:r>
              <a:rPr lang="sr-Cyrl-CS" dirty="0" smtClean="0"/>
              <a:t> 2017. </a:t>
            </a:r>
            <a:r>
              <a:rPr lang="en-US" dirty="0" err="1" smtClean="0"/>
              <a:t>godini</a:t>
            </a:r>
            <a:r>
              <a:rPr lang="sr-Cyrl-CS" dirty="0" smtClean="0"/>
              <a:t> 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en-US" dirty="0" err="1" smtClean="0"/>
              <a:t>Usavršavanja</a:t>
            </a:r>
            <a:r>
              <a:rPr lang="sr-Cyrl-CS" dirty="0" smtClean="0"/>
              <a:t> </a:t>
            </a:r>
            <a:r>
              <a:rPr lang="en-US" dirty="0" smtClean="0"/>
              <a:t>u</a:t>
            </a:r>
            <a:r>
              <a:rPr lang="sr-Cyrl-CS" dirty="0" smtClean="0"/>
              <a:t> </a:t>
            </a:r>
            <a:r>
              <a:rPr lang="en-US" dirty="0" err="1" smtClean="0"/>
              <a:t>zemlji</a:t>
            </a:r>
            <a:r>
              <a:rPr lang="sr-Cyrl-CS" dirty="0" smtClean="0"/>
              <a:t> </a:t>
            </a:r>
            <a:r>
              <a:rPr lang="en-US" dirty="0" err="1" smtClean="0"/>
              <a:t>i</a:t>
            </a:r>
            <a:r>
              <a:rPr lang="sr-Cyrl-CS" dirty="0" smtClean="0"/>
              <a:t> </a:t>
            </a:r>
            <a:r>
              <a:rPr lang="en-US" dirty="0" err="1" smtClean="0"/>
              <a:t>inostranstvu</a:t>
            </a:r>
            <a:r>
              <a:rPr lang="sr-Cyrl-CS" dirty="0" smtClean="0"/>
              <a:t>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2844" y="4786322"/>
            <a:ext cx="8586790" cy="64294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Predstavljanje pred članovima</a:t>
            </a:r>
            <a:r>
              <a:rPr kumimoji="0" lang="sr-Latn-RS" sz="35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Odbora</a:t>
            </a:r>
            <a:endParaRPr kumimoji="0" lang="en-US" sz="35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28596" y="5429264"/>
            <a:ext cx="7215238" cy="12365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 fontScale="92500"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sr-Latn-R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novativnost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/>
              <a:t>J</a:t>
            </a:r>
            <a:r>
              <a:rPr lang="sr-Latn-RS" sz="2700" dirty="0" smtClean="0"/>
              <a:t>edinstvenost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sr-Latn-RS" sz="27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Doprinos nauci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86" y="571480"/>
            <a:ext cx="8929718" cy="3143272"/>
          </a:xfrm>
          <a:solidFill>
            <a:srgbClr val="00B050">
              <a:alpha val="50000"/>
            </a:srgbClr>
          </a:solidFill>
        </p:spPr>
        <p:txBody>
          <a:bodyPr>
            <a:noAutofit/>
          </a:bodyPr>
          <a:lstStyle/>
          <a:p>
            <a:r>
              <a:rPr lang="sr-Cyrl-CS" sz="1300" dirty="0" smtClean="0">
                <a:cs typeface="Times New Roman" pitchFamily="18" charset="0"/>
              </a:rPr>
              <a:t>10</a:t>
            </a:r>
            <a:r>
              <a:rPr lang="sr-Latn-RS" sz="1300" dirty="0" smtClean="0">
                <a:cs typeface="Times New Roman" pitchFamily="18" charset="0"/>
              </a:rPr>
              <a:t>9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referenci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od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čega</a:t>
            </a:r>
            <a:r>
              <a:rPr lang="sr-Cyrl-CS" sz="1300" dirty="0" smtClean="0">
                <a:cs typeface="Times New Roman" pitchFamily="18" charset="0"/>
              </a:rPr>
              <a:t> 2</a:t>
            </a:r>
            <a:r>
              <a:rPr lang="sr-Latn-RS" sz="1300" dirty="0" smtClean="0">
                <a:cs typeface="Times New Roman" pitchFamily="18" charset="0"/>
              </a:rPr>
              <a:t>2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sa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impakt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faktorom</a:t>
            </a:r>
            <a:r>
              <a:rPr lang="sr-Cyrl-CS" sz="1300" dirty="0" smtClean="0">
                <a:cs typeface="Times New Roman" pitchFamily="18" charset="0"/>
              </a:rPr>
              <a:t>. </a:t>
            </a:r>
          </a:p>
          <a:p>
            <a:r>
              <a:rPr lang="en-US" sz="1300" dirty="0" err="1" smtClean="0">
                <a:cs typeface="Times New Roman" pitchFamily="18" charset="0"/>
              </a:rPr>
              <a:t>Indeks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citiranosti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ukupno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za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sve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smtClean="0">
                <a:cs typeface="Times New Roman" pitchFamily="18" charset="0"/>
              </a:rPr>
              <a:t>reference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sr-Latn-RS" sz="1300" dirty="0" smtClean="0">
                <a:cs typeface="Times New Roman" pitchFamily="18" charset="0"/>
              </a:rPr>
              <a:t>200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sa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sr-Cyrl-CS" sz="1300" i="1" dirty="0" smtClean="0">
                <a:cs typeface="Times New Roman" pitchFamily="18" charset="0"/>
              </a:rPr>
              <a:t>h</a:t>
            </a:r>
            <a:r>
              <a:rPr lang="sr-Cyrl-CS" sz="1300" dirty="0" smtClean="0">
                <a:cs typeface="Times New Roman" pitchFamily="18" charset="0"/>
              </a:rPr>
              <a:t>-</a:t>
            </a:r>
            <a:r>
              <a:rPr lang="en-US" sz="1300" dirty="0" err="1" smtClean="0">
                <a:cs typeface="Times New Roman" pitchFamily="18" charset="0"/>
              </a:rPr>
              <a:t>indeksom</a:t>
            </a:r>
            <a:r>
              <a:rPr lang="sr-Cyrl-CS" sz="1300" dirty="0" smtClean="0">
                <a:cs typeface="Times New Roman" pitchFamily="18" charset="0"/>
              </a:rPr>
              <a:t> 7, </a:t>
            </a:r>
            <a:r>
              <a:rPr lang="en-US" sz="1300" dirty="0" err="1" smtClean="0">
                <a:cs typeface="Times New Roman" pitchFamily="18" charset="0"/>
              </a:rPr>
              <a:t>prema</a:t>
            </a:r>
            <a:r>
              <a:rPr lang="sr-Cyrl-CS" sz="1300" dirty="0" smtClean="0">
                <a:cs typeface="Times New Roman" pitchFamily="18" charset="0"/>
              </a:rPr>
              <a:t> „Google scholar“</a:t>
            </a:r>
            <a:r>
              <a:rPr lang="sr-Latn-RS" sz="1300" dirty="0" smtClean="0">
                <a:cs typeface="Times New Roman" pitchFamily="18" charset="0"/>
              </a:rPr>
              <a:t>-</a:t>
            </a:r>
            <a:r>
              <a:rPr lang="en-US" sz="1300" dirty="0" smtClean="0">
                <a:cs typeface="Times New Roman" pitchFamily="18" charset="0"/>
              </a:rPr>
              <a:t>u</a:t>
            </a:r>
            <a:r>
              <a:rPr lang="sr-Cyrl-R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i</a:t>
            </a:r>
            <a:r>
              <a:rPr lang="sr-Cyrl-RS" sz="1300" dirty="0" smtClean="0">
                <a:cs typeface="Times New Roman" pitchFamily="18" charset="0"/>
              </a:rPr>
              <a:t> </a:t>
            </a:r>
            <a:r>
              <a:rPr lang="sr-Latn-RS" sz="1300" dirty="0" smtClean="0">
                <a:cs typeface="Times New Roman" pitchFamily="18" charset="0"/>
              </a:rPr>
              <a:t>130</a:t>
            </a:r>
            <a:r>
              <a:rPr lang="sr-Cyrl-R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sa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sr-Cyrl-CS" sz="1300" i="1" dirty="0" smtClean="0">
                <a:cs typeface="Times New Roman" pitchFamily="18" charset="0"/>
              </a:rPr>
              <a:t>h</a:t>
            </a:r>
            <a:r>
              <a:rPr lang="sr-Cyrl-CS" sz="1300" dirty="0" smtClean="0">
                <a:cs typeface="Times New Roman" pitchFamily="18" charset="0"/>
              </a:rPr>
              <a:t>-</a:t>
            </a:r>
            <a:r>
              <a:rPr lang="en-US" sz="1300" dirty="0" err="1" smtClean="0">
                <a:cs typeface="Times New Roman" pitchFamily="18" charset="0"/>
              </a:rPr>
              <a:t>indeksom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sr-Latn-RS" sz="1300" dirty="0" smtClean="0">
                <a:cs typeface="Times New Roman" pitchFamily="18" charset="0"/>
              </a:rPr>
              <a:t>6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za</a:t>
            </a:r>
            <a:r>
              <a:rPr lang="sr-Cyrl-R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radove</a:t>
            </a:r>
            <a:r>
              <a:rPr lang="sr-Cyrl-R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sa</a:t>
            </a:r>
            <a:r>
              <a:rPr lang="sr-Cyrl-RS" sz="1300" dirty="0" smtClean="0">
                <a:cs typeface="Times New Roman" pitchFamily="18" charset="0"/>
              </a:rPr>
              <a:t> SCI </a:t>
            </a:r>
            <a:r>
              <a:rPr lang="en-US" sz="1300" dirty="0" err="1" smtClean="0">
                <a:cs typeface="Times New Roman" pitchFamily="18" charset="0"/>
              </a:rPr>
              <a:t>liste</a:t>
            </a:r>
            <a:r>
              <a:rPr lang="sr-Latn-RS" sz="1300" dirty="0" smtClean="0">
                <a:cs typeface="Times New Roman" pitchFamily="18" charset="0"/>
              </a:rPr>
              <a:t> prema bazi Scopus.</a:t>
            </a:r>
            <a:endParaRPr lang="sr-Cyrl-CS" sz="1300" dirty="0" smtClean="0">
              <a:cs typeface="Times New Roman" pitchFamily="18" charset="0"/>
            </a:endParaRPr>
          </a:p>
          <a:p>
            <a:r>
              <a:rPr lang="en-US" sz="1300" dirty="0" err="1" smtClean="0">
                <a:cs typeface="Times New Roman" pitchFamily="18" charset="0"/>
              </a:rPr>
              <a:t>Jedna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od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četiri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dobitnika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nagrade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programa</a:t>
            </a:r>
            <a:r>
              <a:rPr lang="sr-Cyrl-CS" sz="1300" dirty="0" smtClean="0">
                <a:cs typeface="Times New Roman" pitchFamily="18" charset="0"/>
              </a:rPr>
              <a:t> „</a:t>
            </a:r>
            <a:r>
              <a:rPr lang="en-US" sz="1300" dirty="0" err="1" smtClean="0">
                <a:cs typeface="Times New Roman" pitchFamily="18" charset="0"/>
              </a:rPr>
              <a:t>Pokreni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smtClean="0">
                <a:cs typeface="Times New Roman" pitchFamily="18" charset="0"/>
              </a:rPr>
              <a:t>se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za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nauku</a:t>
            </a:r>
            <a:r>
              <a:rPr lang="sr-Cyrl-CS" sz="1300" dirty="0" smtClean="0">
                <a:cs typeface="Times New Roman" pitchFamily="18" charset="0"/>
              </a:rPr>
              <a:t>“ </a:t>
            </a:r>
            <a:r>
              <a:rPr lang="en-US" sz="1300" dirty="0" err="1" smtClean="0">
                <a:cs typeface="Times New Roman" pitchFamily="18" charset="0"/>
              </a:rPr>
              <a:t>za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realizaciju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istraživanja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smtClean="0">
                <a:cs typeface="Times New Roman" pitchFamily="18" charset="0"/>
              </a:rPr>
              <a:t>u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oblasti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održivog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razvoja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i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doprinos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razvoju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nauke</a:t>
            </a:r>
            <a:r>
              <a:rPr lang="sr-Cyrl-CS" sz="1300" b="1" dirty="0" smtClean="0">
                <a:cs typeface="Times New Roman" pitchFamily="18" charset="0"/>
              </a:rPr>
              <a:t> </a:t>
            </a:r>
            <a:r>
              <a:rPr lang="en-US" sz="1300" dirty="0" smtClean="0">
                <a:cs typeface="Times New Roman" pitchFamily="18" charset="0"/>
              </a:rPr>
              <a:t>u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Srbiji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smtClean="0">
                <a:cs typeface="Times New Roman" pitchFamily="18" charset="0"/>
              </a:rPr>
              <a:t>u</a:t>
            </a:r>
            <a:r>
              <a:rPr lang="sr-Cyrl-CS" sz="1300" dirty="0" smtClean="0">
                <a:cs typeface="Times New Roman" pitchFamily="18" charset="0"/>
              </a:rPr>
              <a:t> 2017. </a:t>
            </a:r>
          </a:p>
          <a:p>
            <a:r>
              <a:rPr lang="en-US" sz="1300" dirty="0" smtClean="0">
                <a:cs typeface="Times New Roman" pitchFamily="18" charset="0"/>
              </a:rPr>
              <a:t>U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januaru</a:t>
            </a:r>
            <a:r>
              <a:rPr lang="sr-Cyrl-CS" sz="1300" dirty="0" smtClean="0">
                <a:cs typeface="Times New Roman" pitchFamily="18" charset="0"/>
              </a:rPr>
              <a:t> 2017. </a:t>
            </a:r>
            <a:r>
              <a:rPr lang="en-US" sz="1300" dirty="0" err="1" smtClean="0">
                <a:cs typeface="Times New Roman" pitchFamily="18" charset="0"/>
              </a:rPr>
              <a:t>godine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uključena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kao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istraživač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na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Horizont</a:t>
            </a:r>
            <a:r>
              <a:rPr lang="sr-Latn-RS" sz="1300" dirty="0" smtClean="0">
                <a:cs typeface="Times New Roman" pitchFamily="18" charset="0"/>
              </a:rPr>
              <a:t>2020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projektu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smtClean="0">
                <a:cs typeface="Times New Roman" pitchFamily="18" charset="0"/>
              </a:rPr>
              <a:t>u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oblasti</a:t>
            </a:r>
            <a:r>
              <a:rPr lang="en-U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ekoloških</a:t>
            </a:r>
            <a:r>
              <a:rPr lang="en-U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nauka</a:t>
            </a:r>
            <a:r>
              <a:rPr lang="en-U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sa</a:t>
            </a:r>
            <a:r>
              <a:rPr lang="en-U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posebnim</a:t>
            </a:r>
            <a:r>
              <a:rPr lang="en-U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akcentom</a:t>
            </a:r>
            <a:r>
              <a:rPr lang="en-U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na</a:t>
            </a:r>
            <a:r>
              <a:rPr lang="en-U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agrometeorologiji</a:t>
            </a:r>
            <a:r>
              <a:rPr lang="en-U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i</a:t>
            </a:r>
            <a:r>
              <a:rPr lang="en-U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srodnim</a:t>
            </a:r>
            <a:r>
              <a:rPr lang="en-U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prirodnim</a:t>
            </a:r>
            <a:r>
              <a:rPr lang="en-U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naukama</a:t>
            </a:r>
            <a:r>
              <a:rPr lang="en-US" sz="1300" dirty="0" smtClean="0">
                <a:cs typeface="Times New Roman" pitchFamily="18" charset="0"/>
              </a:rPr>
              <a:t> (</a:t>
            </a:r>
            <a:r>
              <a:rPr lang="en-US" sz="1300" dirty="0" err="1" smtClean="0">
                <a:cs typeface="Times New Roman" pitchFamily="18" charset="0"/>
              </a:rPr>
              <a:t>kao</a:t>
            </a:r>
            <a:r>
              <a:rPr lang="en-U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što</a:t>
            </a:r>
            <a:r>
              <a:rPr lang="en-U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su</a:t>
            </a:r>
            <a:r>
              <a:rPr lang="en-U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fiziologija</a:t>
            </a:r>
            <a:r>
              <a:rPr lang="en-U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biljaka</a:t>
            </a:r>
            <a:r>
              <a:rPr lang="en-US" sz="1300" dirty="0" smtClean="0">
                <a:cs typeface="Times New Roman" pitchFamily="18" charset="0"/>
              </a:rPr>
              <a:t>, </a:t>
            </a:r>
            <a:r>
              <a:rPr lang="en-US" sz="1300" dirty="0" err="1" smtClean="0">
                <a:cs typeface="Times New Roman" pitchFamily="18" charset="0"/>
              </a:rPr>
              <a:t>agrotehnika</a:t>
            </a:r>
            <a:r>
              <a:rPr lang="en-US" sz="1300" dirty="0" smtClean="0">
                <a:cs typeface="Times New Roman" pitchFamily="18" charset="0"/>
              </a:rPr>
              <a:t>). </a:t>
            </a:r>
            <a:endParaRPr lang="sr-Cyrl-RS" sz="1300" dirty="0" smtClean="0">
              <a:cs typeface="Times New Roman" pitchFamily="18" charset="0"/>
            </a:endParaRPr>
          </a:p>
          <a:p>
            <a:r>
              <a:rPr lang="en-US" sz="1300" dirty="0" smtClean="0">
                <a:cs typeface="Times New Roman" pitchFamily="18" charset="0"/>
              </a:rPr>
              <a:t>V</a:t>
            </a:r>
            <a:r>
              <a:rPr lang="sr-Latn-RS" sz="1300" dirty="0" smtClean="0">
                <a:cs typeface="Times New Roman" pitchFamily="18" charset="0"/>
              </a:rPr>
              <a:t>eliki broj usavršavanja </a:t>
            </a:r>
            <a:r>
              <a:rPr lang="sr-Cyrl-RS" sz="1300" dirty="0" smtClean="0">
                <a:cs typeface="Times New Roman" pitchFamily="18" charset="0"/>
              </a:rPr>
              <a:t>– </a:t>
            </a:r>
            <a:r>
              <a:rPr lang="sr-Latn-RS" sz="1300" dirty="0" smtClean="0">
                <a:cs typeface="Times New Roman" pitchFamily="18" charset="0"/>
              </a:rPr>
              <a:t>Italija, Mađarska, Rumunija, Holandija, SAD</a:t>
            </a:r>
            <a:r>
              <a:rPr lang="sr-Cyrl-RS" sz="1300" dirty="0" smtClean="0">
                <a:cs typeface="Times New Roman" pitchFamily="18" charset="0"/>
              </a:rPr>
              <a:t>.</a:t>
            </a:r>
          </a:p>
          <a:p>
            <a:r>
              <a:rPr lang="en-US" sz="1300" dirty="0" err="1" smtClean="0">
                <a:cs typeface="Times New Roman" pitchFamily="18" charset="0"/>
              </a:rPr>
              <a:t>Mentorstvo</a:t>
            </a:r>
            <a:r>
              <a:rPr lang="sr-Cyrl-R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dve</a:t>
            </a:r>
            <a:r>
              <a:rPr lang="sr-Cyrl-R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doktorske</a:t>
            </a:r>
            <a:r>
              <a:rPr lang="sr-Cyrl-R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disertacije</a:t>
            </a:r>
            <a:r>
              <a:rPr lang="sr-Cyrl-RS" sz="1300" dirty="0" smtClean="0">
                <a:cs typeface="Times New Roman" pitchFamily="18" charset="0"/>
              </a:rPr>
              <a:t> (1 </a:t>
            </a:r>
            <a:r>
              <a:rPr lang="en-US" sz="1300" dirty="0" err="1" smtClean="0">
                <a:cs typeface="Times New Roman" pitchFamily="18" charset="0"/>
              </a:rPr>
              <a:t>prijavljena</a:t>
            </a:r>
            <a:r>
              <a:rPr lang="sr-Cyrl-RS" sz="1300" dirty="0" smtClean="0">
                <a:cs typeface="Times New Roman" pitchFamily="18" charset="0"/>
              </a:rPr>
              <a:t>, 1 </a:t>
            </a:r>
            <a:r>
              <a:rPr lang="en-US" sz="1300" dirty="0" smtClean="0">
                <a:cs typeface="Times New Roman" pitchFamily="18" charset="0"/>
              </a:rPr>
              <a:t>u</a:t>
            </a:r>
            <a:r>
              <a:rPr lang="sr-Cyrl-R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postupku</a:t>
            </a:r>
            <a:r>
              <a:rPr lang="sr-Cyrl-R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prijave</a:t>
            </a:r>
            <a:r>
              <a:rPr lang="sr-Cyrl-RS" sz="1300" dirty="0" smtClean="0">
                <a:cs typeface="Times New Roman" pitchFamily="18" charset="0"/>
              </a:rPr>
              <a:t>), 5 </a:t>
            </a:r>
            <a:r>
              <a:rPr lang="en-US" sz="1300" dirty="0" smtClean="0">
                <a:cs typeface="Times New Roman" pitchFamily="18" charset="0"/>
              </a:rPr>
              <a:t>master</a:t>
            </a:r>
            <a:r>
              <a:rPr lang="sr-Cyrl-R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i</a:t>
            </a:r>
            <a:r>
              <a:rPr lang="sr-Cyrl-RS" sz="1300" dirty="0" smtClean="0">
                <a:cs typeface="Times New Roman" pitchFamily="18" charset="0"/>
              </a:rPr>
              <a:t> 6 </a:t>
            </a:r>
            <a:r>
              <a:rPr lang="en-US" sz="1300" dirty="0" err="1" smtClean="0">
                <a:cs typeface="Times New Roman" pitchFamily="18" charset="0"/>
              </a:rPr>
              <a:t>diplomskih</a:t>
            </a:r>
            <a:r>
              <a:rPr lang="sr-Cyrl-R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radova</a:t>
            </a:r>
            <a:r>
              <a:rPr lang="sr-Cyrl-RS" sz="1300" dirty="0" smtClean="0">
                <a:cs typeface="Times New Roman" pitchFamily="18" charset="0"/>
              </a:rPr>
              <a:t>.</a:t>
            </a:r>
          </a:p>
          <a:p>
            <a:r>
              <a:rPr lang="en-US" sz="1300" dirty="0" err="1" smtClean="0">
                <a:cs typeface="Times New Roman" pitchFamily="18" charset="0"/>
              </a:rPr>
              <a:t>Izrada</a:t>
            </a:r>
            <a:r>
              <a:rPr lang="sr-Cyrl-R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Strateških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dokumenata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baziranih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na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naučnim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rezultatima</a:t>
            </a:r>
            <a:r>
              <a:rPr lang="sr-Cyrl-CS" sz="1300" dirty="0" smtClean="0">
                <a:cs typeface="Times New Roman" pitchFamily="18" charset="0"/>
              </a:rPr>
              <a:t> – “</a:t>
            </a:r>
            <a:r>
              <a:rPr lang="en-US" sz="1300" dirty="0" err="1" smtClean="0">
                <a:cs typeface="Times New Roman" pitchFamily="18" charset="0"/>
              </a:rPr>
              <a:t>Studija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za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podizanje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vetrozaštitinih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pojaseva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smtClean="0">
                <a:cs typeface="Times New Roman" pitchFamily="18" charset="0"/>
              </a:rPr>
              <a:t>u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Novom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Sadu</a:t>
            </a:r>
            <a:r>
              <a:rPr lang="sr-Cyrl-CS" sz="1300" dirty="0" smtClean="0">
                <a:cs typeface="Times New Roman" pitchFamily="18" charset="0"/>
              </a:rPr>
              <a:t>” </a:t>
            </a:r>
            <a:r>
              <a:rPr lang="en-US" sz="1300" dirty="0" err="1" smtClean="0">
                <a:cs typeface="Times New Roman" pitchFamily="18" charset="0"/>
              </a:rPr>
              <a:t>i</a:t>
            </a:r>
            <a:r>
              <a:rPr lang="sr-Cyrl-CS" sz="1300" dirty="0" smtClean="0">
                <a:cs typeface="Times New Roman" pitchFamily="18" charset="0"/>
              </a:rPr>
              <a:t> “</a:t>
            </a:r>
            <a:r>
              <a:rPr lang="en-US" sz="1300" dirty="0" err="1" smtClean="0">
                <a:cs typeface="Times New Roman" pitchFamily="18" charset="0"/>
              </a:rPr>
              <a:t>Rejonizacija</a:t>
            </a:r>
            <a:r>
              <a:rPr lang="sr-Cyrl-R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voćarske</a:t>
            </a:r>
            <a:r>
              <a:rPr lang="sr-Cyrl-R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proizvodnje</a:t>
            </a:r>
            <a:r>
              <a:rPr lang="sr-Cyrl-RS" sz="1300" dirty="0" smtClean="0">
                <a:cs typeface="Times New Roman" pitchFamily="18" charset="0"/>
              </a:rPr>
              <a:t> </a:t>
            </a:r>
            <a:r>
              <a:rPr lang="en-US" sz="1300" dirty="0" smtClean="0">
                <a:cs typeface="Times New Roman" pitchFamily="18" charset="0"/>
              </a:rPr>
              <a:t>u</a:t>
            </a:r>
            <a:r>
              <a:rPr lang="sr-Cyrl-R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Srbiji</a:t>
            </a:r>
            <a:r>
              <a:rPr lang="sr-Cyrl-RS" sz="1300" dirty="0" smtClean="0">
                <a:cs typeface="Times New Roman" pitchFamily="18" charset="0"/>
              </a:rPr>
              <a:t>”</a:t>
            </a:r>
            <a:endParaRPr lang="en-US" sz="1300" dirty="0" smtClean="0">
              <a:cs typeface="Times New Roman" pitchFamily="18" charset="0"/>
            </a:endParaRPr>
          </a:p>
          <a:p>
            <a:endParaRPr lang="sr-Cyrl-RS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CS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439718"/>
          </a:xfrm>
        </p:spPr>
        <p:txBody>
          <a:bodyPr>
            <a:norm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Ključni</a:t>
            </a:r>
            <a:r>
              <a:rPr lang="sr-Cyrl-RS" sz="22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naučni</a:t>
            </a:r>
            <a:r>
              <a:rPr lang="sr-Cyrl-RS" sz="22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doprinos</a:t>
            </a:r>
            <a:endParaRPr lang="en-US" sz="2200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688" y="3857628"/>
            <a:ext cx="8858312" cy="2492990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square">
            <a:spAutoFit/>
          </a:bodyPr>
          <a:lstStyle/>
          <a:p>
            <a:r>
              <a:rPr lang="en-US" sz="1300" dirty="0" err="1" smtClean="0">
                <a:cs typeface="Times New Roman" pitchFamily="18" charset="0"/>
              </a:rPr>
              <a:t>Promocija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nauke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tokom</a:t>
            </a:r>
            <a:r>
              <a:rPr lang="sr-Cyrl-CS" sz="1300" dirty="0" smtClean="0">
                <a:cs typeface="Times New Roman" pitchFamily="18" charset="0"/>
              </a:rPr>
              <a:t> 2017. </a:t>
            </a:r>
            <a:r>
              <a:rPr lang="en-US" sz="1300" dirty="0" err="1" smtClean="0">
                <a:cs typeface="Times New Roman" pitchFamily="18" charset="0"/>
              </a:rPr>
              <a:t>godine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učešćem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smtClean="0">
                <a:cs typeface="Times New Roman" pitchFamily="18" charset="0"/>
              </a:rPr>
              <a:t>u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nizu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doga</a:t>
            </a:r>
            <a:r>
              <a:rPr lang="vi-VN" sz="1300" dirty="0" smtClean="0">
                <a:cs typeface="Times New Roman" pitchFamily="18" charset="0"/>
              </a:rPr>
              <a:t>đ</a:t>
            </a:r>
            <a:r>
              <a:rPr lang="en-US" sz="1300" dirty="0" err="1" smtClean="0">
                <a:cs typeface="Times New Roman" pitchFamily="18" charset="0"/>
              </a:rPr>
              <a:t>aja</a:t>
            </a:r>
            <a:r>
              <a:rPr lang="sr-Cyrl-CS" sz="1300" dirty="0" smtClean="0">
                <a:cs typeface="Times New Roman" pitchFamily="18" charset="0"/>
              </a:rPr>
              <a:t>:</a:t>
            </a:r>
          </a:p>
          <a:p>
            <a:endParaRPr lang="en-US" sz="1300" dirty="0" smtClean="0"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1300" dirty="0" err="1" smtClean="0">
                <a:cs typeface="Times New Roman" pitchFamily="18" charset="0"/>
              </a:rPr>
              <a:t>Mentorstvo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rada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na</a:t>
            </a:r>
            <a:r>
              <a:rPr lang="sr-Cyrl-CS" sz="1300" dirty="0" smtClean="0">
                <a:cs typeface="Times New Roman" pitchFamily="18" charset="0"/>
              </a:rPr>
              <a:t> 41. </a:t>
            </a:r>
            <a:r>
              <a:rPr lang="en-US" sz="1300" dirty="0" smtClean="0">
                <a:cs typeface="Times New Roman" pitchFamily="18" charset="0"/>
              </a:rPr>
              <a:t>Me</a:t>
            </a:r>
            <a:r>
              <a:rPr lang="vi-VN" sz="1300" dirty="0" smtClean="0">
                <a:cs typeface="Times New Roman" pitchFamily="18" charset="0"/>
              </a:rPr>
              <a:t>đ</a:t>
            </a:r>
            <a:r>
              <a:rPr lang="en-US" sz="1300" dirty="0" err="1" smtClean="0">
                <a:cs typeface="Times New Roman" pitchFamily="18" charset="0"/>
              </a:rPr>
              <a:t>unarodnoj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smotri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studenstkih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radova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Poljoprivrednog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fakulteta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smtClean="0">
                <a:cs typeface="Times New Roman" pitchFamily="18" charset="0"/>
              </a:rPr>
              <a:t>u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Novom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Sadu</a:t>
            </a:r>
            <a:r>
              <a:rPr lang="sr-Cyrl-CS" sz="1300" dirty="0" smtClean="0">
                <a:cs typeface="Times New Roman" pitchFamily="18" charset="0"/>
              </a:rPr>
              <a:t> − </a:t>
            </a:r>
            <a:r>
              <a:rPr lang="en-US" sz="1300" dirty="0" smtClean="0">
                <a:cs typeface="Times New Roman" pitchFamily="18" charset="0"/>
              </a:rPr>
              <a:t>student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Radenka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Kolarov</a:t>
            </a:r>
            <a:r>
              <a:rPr lang="sr-Cyrl-CS" sz="1300" dirty="0" smtClean="0">
                <a:cs typeface="Times New Roman" pitchFamily="18" charset="0"/>
              </a:rPr>
              <a:t>, 2. </a:t>
            </a:r>
            <a:r>
              <a:rPr lang="en-US" sz="1300" dirty="0" err="1" smtClean="0">
                <a:cs typeface="Times New Roman" pitchFamily="18" charset="0"/>
              </a:rPr>
              <a:t>mesto</a:t>
            </a:r>
            <a:r>
              <a:rPr lang="sr-Cyrl-CS" sz="1300" dirty="0" smtClean="0">
                <a:cs typeface="Times New Roman" pitchFamily="18" charset="0"/>
              </a:rPr>
              <a:t>.</a:t>
            </a:r>
            <a:endParaRPr lang="en-US" sz="1300" dirty="0" smtClean="0"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1300" dirty="0" err="1" smtClean="0">
                <a:cs typeface="Times New Roman" pitchFamily="18" charset="0"/>
              </a:rPr>
              <a:t>Učešće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na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smtClean="0">
                <a:cs typeface="Times New Roman" pitchFamily="18" charset="0"/>
              </a:rPr>
              <a:t>Me</a:t>
            </a:r>
            <a:r>
              <a:rPr lang="vi-VN" sz="1300" dirty="0" smtClean="0">
                <a:cs typeface="Times New Roman" pitchFamily="18" charset="0"/>
              </a:rPr>
              <a:t>đ</a:t>
            </a:r>
            <a:r>
              <a:rPr lang="en-US" sz="1300" dirty="0" err="1" smtClean="0">
                <a:cs typeface="Times New Roman" pitchFamily="18" charset="0"/>
              </a:rPr>
              <a:t>unarodnom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festivalu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nauke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Univerziteta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smtClean="0">
                <a:cs typeface="Times New Roman" pitchFamily="18" charset="0"/>
              </a:rPr>
              <a:t>u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Novom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Sadu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sa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temom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urbanih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bašta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i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biljnog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materijala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otpornog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na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biotičke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i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abiotičke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faktore</a:t>
            </a:r>
            <a:r>
              <a:rPr lang="sr-Cyrl-CS" sz="1300" dirty="0" smtClean="0">
                <a:cs typeface="Times New Roman" pitchFamily="18" charset="0"/>
              </a:rPr>
              <a:t>. </a:t>
            </a:r>
            <a:endParaRPr lang="en-US" sz="1300" dirty="0" smtClean="0"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1300" dirty="0" err="1" smtClean="0">
                <a:cs typeface="Times New Roman" pitchFamily="18" charset="0"/>
              </a:rPr>
              <a:t>Organizacija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i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učešće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kao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predavač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na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Prvom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stručno</a:t>
            </a:r>
            <a:r>
              <a:rPr lang="sr-Cyrl-CS" sz="1300" dirty="0" smtClean="0">
                <a:cs typeface="Times New Roman" pitchFamily="18" charset="0"/>
              </a:rPr>
              <a:t>−</a:t>
            </a:r>
            <a:r>
              <a:rPr lang="en-US" sz="1300" dirty="0" err="1" smtClean="0">
                <a:cs typeface="Times New Roman" pitchFamily="18" charset="0"/>
              </a:rPr>
              <a:t>savetodavnom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skupu</a:t>
            </a:r>
            <a:r>
              <a:rPr lang="sr-Cyrl-CS" sz="1300" dirty="0" smtClean="0">
                <a:cs typeface="Times New Roman" pitchFamily="18" charset="0"/>
              </a:rPr>
              <a:t> „</a:t>
            </a:r>
            <a:r>
              <a:rPr lang="en-US" sz="1300" dirty="0" err="1" smtClean="0">
                <a:cs typeface="Times New Roman" pitchFamily="18" charset="0"/>
              </a:rPr>
              <a:t>Inovacije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smtClean="0">
                <a:cs typeface="Times New Roman" pitchFamily="18" charset="0"/>
              </a:rPr>
              <a:t>u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hortikulturi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i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pejzažnoj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arhitekturi</a:t>
            </a:r>
            <a:r>
              <a:rPr lang="sr-Cyrl-CS" sz="1300" dirty="0" smtClean="0">
                <a:cs typeface="Times New Roman" pitchFamily="18" charset="0"/>
              </a:rPr>
              <a:t>“</a:t>
            </a:r>
            <a:endParaRPr lang="en-US" sz="1300" dirty="0" smtClean="0"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1300" dirty="0" err="1" smtClean="0">
                <a:cs typeface="Times New Roman" pitchFamily="18" charset="0"/>
              </a:rPr>
              <a:t>Organizacija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i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učešće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smtClean="0">
                <a:cs typeface="Times New Roman" pitchFamily="18" charset="0"/>
              </a:rPr>
              <a:t>u</a:t>
            </a:r>
            <a:r>
              <a:rPr lang="sr-Cyrl-R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letnjoj</a:t>
            </a:r>
            <a:r>
              <a:rPr lang="sr-Cyrl-R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školi</a:t>
            </a:r>
            <a:r>
              <a:rPr lang="sr-Cyrl-RS" sz="1300" dirty="0" smtClean="0">
                <a:cs typeface="Times New Roman" pitchFamily="18" charset="0"/>
              </a:rPr>
              <a:t> </a:t>
            </a:r>
            <a:r>
              <a:rPr lang="en-US" sz="1300" dirty="0" smtClean="0">
                <a:cs typeface="Times New Roman" pitchFamily="18" charset="0"/>
              </a:rPr>
              <a:t>u</a:t>
            </a:r>
            <a:r>
              <a:rPr lang="sr-Cyrl-R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okviru</a:t>
            </a:r>
            <a:r>
              <a:rPr lang="sr-Cyrl-R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Horizont</a:t>
            </a:r>
            <a:r>
              <a:rPr lang="sr-Cyrl-R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projekta</a:t>
            </a:r>
            <a:r>
              <a:rPr lang="sr-Cyrl-RS" sz="1300" dirty="0" smtClean="0">
                <a:cs typeface="Times New Roman" pitchFamily="18" charset="0"/>
              </a:rPr>
              <a:t>.</a:t>
            </a:r>
            <a:endParaRPr lang="en-US" sz="13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300" dirty="0" err="1" smtClean="0">
                <a:cs typeface="Times New Roman" pitchFamily="18" charset="0"/>
              </a:rPr>
              <a:t>Osnivanje</a:t>
            </a:r>
            <a:r>
              <a:rPr lang="sr-Cyrl-CS" sz="1300" dirty="0" smtClean="0">
                <a:cs typeface="Times New Roman" pitchFamily="18" charset="0"/>
              </a:rPr>
              <a:t> „</a:t>
            </a:r>
            <a:r>
              <a:rPr lang="en-US" sz="1300" dirty="0" err="1" smtClean="0">
                <a:cs typeface="Times New Roman" pitchFamily="18" charset="0"/>
              </a:rPr>
              <a:t>Kluba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za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negu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nauke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i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kulture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Milutin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Milanković</a:t>
            </a:r>
            <a:r>
              <a:rPr lang="sr-Cyrl-CS" sz="1300" dirty="0" smtClean="0">
                <a:cs typeface="Times New Roman" pitchFamily="18" charset="0"/>
              </a:rPr>
              <a:t>“ </a:t>
            </a:r>
            <a:r>
              <a:rPr lang="en-US" sz="1300" dirty="0" smtClean="0">
                <a:cs typeface="Times New Roman" pitchFamily="18" charset="0"/>
              </a:rPr>
              <a:t>u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smtClean="0">
                <a:cs typeface="Times New Roman" pitchFamily="18" charset="0"/>
              </a:rPr>
              <a:t>In</a:t>
            </a:r>
            <a:r>
              <a:rPr lang="vi-VN" sz="1300" dirty="0" smtClean="0">
                <a:cs typeface="Times New Roman" pitchFamily="18" charset="0"/>
              </a:rPr>
              <a:t>đ</a:t>
            </a:r>
            <a:r>
              <a:rPr lang="en-US" sz="1300" dirty="0" err="1" smtClean="0">
                <a:cs typeface="Times New Roman" pitchFamily="18" charset="0"/>
              </a:rPr>
              <a:t>iji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sa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ciljem</a:t>
            </a:r>
            <a:r>
              <a:rPr lang="sr-Cyrl-C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popularizacije</a:t>
            </a:r>
            <a:r>
              <a:rPr lang="en-U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nauke</a:t>
            </a:r>
            <a:r>
              <a:rPr lang="sr-Cyrl-R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naročito</a:t>
            </a:r>
            <a:r>
              <a:rPr lang="sr-Cyrl-RS" sz="1300" dirty="0" smtClean="0">
                <a:cs typeface="Times New Roman" pitchFamily="18" charset="0"/>
              </a:rPr>
              <a:t> </a:t>
            </a:r>
            <a:r>
              <a:rPr lang="en-US" sz="1300" dirty="0" smtClean="0">
                <a:cs typeface="Times New Roman" pitchFamily="18" charset="0"/>
              </a:rPr>
              <a:t>me</a:t>
            </a:r>
            <a:r>
              <a:rPr lang="vi-VN" sz="1300" dirty="0" smtClean="0">
                <a:cs typeface="Times New Roman" pitchFamily="18" charset="0"/>
              </a:rPr>
              <a:t>đ</a:t>
            </a:r>
            <a:r>
              <a:rPr lang="en-US" sz="1300" dirty="0" smtClean="0">
                <a:cs typeface="Times New Roman" pitchFamily="18" charset="0"/>
              </a:rPr>
              <a:t>u</a:t>
            </a:r>
            <a:r>
              <a:rPr lang="sr-Cyrl-R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školskom</a:t>
            </a:r>
            <a:r>
              <a:rPr lang="sr-Cyrl-RS" sz="1300" dirty="0" smtClean="0">
                <a:cs typeface="Times New Roman" pitchFamily="18" charset="0"/>
              </a:rPr>
              <a:t> </a:t>
            </a:r>
            <a:r>
              <a:rPr lang="en-US" sz="1300" dirty="0" err="1" smtClean="0">
                <a:cs typeface="Times New Roman" pitchFamily="18" charset="0"/>
              </a:rPr>
              <a:t>decom</a:t>
            </a:r>
            <a:r>
              <a:rPr lang="sr-Cyrl-RS" sz="1300" dirty="0" smtClean="0">
                <a:cs typeface="Times New Roman" pitchFamily="18" charset="0"/>
              </a:rPr>
              <a:t>.</a:t>
            </a:r>
            <a:r>
              <a:rPr lang="en-US" sz="1300" dirty="0" smtClean="0">
                <a:cs typeface="Times New Roman" pitchFamily="18" charset="0"/>
              </a:rPr>
              <a:t> </a:t>
            </a:r>
            <a:endParaRPr lang="sr-Cyrl-RS" sz="1300" dirty="0" smtClean="0">
              <a:cs typeface="Times New Roman" pitchFamily="18" charset="0"/>
            </a:endParaRPr>
          </a:p>
          <a:p>
            <a:pPr lvl="0"/>
            <a:endParaRPr lang="en-US" sz="1300" dirty="0"/>
          </a:p>
        </p:txBody>
      </p:sp>
      <p:sp>
        <p:nvSpPr>
          <p:cNvPr id="5" name="Rectangle 4"/>
          <p:cNvSpPr/>
          <p:nvPr/>
        </p:nvSpPr>
        <p:spPr>
          <a:xfrm>
            <a:off x="94596" y="3779480"/>
            <a:ext cx="8858312" cy="3046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Z</a:t>
            </a:r>
            <a:r>
              <a:rPr lang="sr-Latn-RS" sz="3200" dirty="0" smtClean="0">
                <a:cs typeface="Times New Roman" pitchFamily="18" charset="0"/>
              </a:rPr>
              <a:t>aključak </a:t>
            </a:r>
            <a:endParaRPr lang="sr-Cyrl-RS" sz="3200" dirty="0" smtClean="0">
              <a:cs typeface="Times New Roman" pitchFamily="18" charset="0"/>
            </a:endParaRPr>
          </a:p>
          <a:p>
            <a:pPr lvl="0"/>
            <a:r>
              <a:rPr lang="sr-Latn-RS" sz="3200" dirty="0" smtClean="0"/>
              <a:t> - i ovo bih navela kao izuzetno pozitivno iskustvo, i da je Odbor doneo drugačiju odluku sama prilika da predstavim šta sve radimo na Poljoprivrednom fakultetu bila je veoma značajna...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044016"/>
          </a:xfrm>
        </p:spPr>
        <p:txBody>
          <a:bodyPr>
            <a:normAutofit/>
          </a:bodyPr>
          <a:lstStyle/>
          <a:p>
            <a:pPr>
              <a:buNone/>
            </a:pPr>
            <a:endParaRPr lang="sr-Latn-RS" dirty="0" smtClean="0"/>
          </a:p>
          <a:p>
            <a:r>
              <a:rPr lang="sr-Latn-RS" dirty="0" smtClean="0"/>
              <a:t>Konkursi MNTR i APV za učešće na konferencijama (</a:t>
            </a:r>
            <a:r>
              <a:rPr lang="sr-Latn-RS" dirty="0" smtClean="0">
                <a:solidFill>
                  <a:schemeClr val="accent2">
                    <a:lumMod val="75000"/>
                  </a:schemeClr>
                </a:solidFill>
              </a:rPr>
              <a:t>prilika za umrežavanje, stvaranje platforme za buduće projekte</a:t>
            </a:r>
            <a:r>
              <a:rPr lang="sr-Latn-RS" dirty="0" smtClean="0"/>
              <a:t>).</a:t>
            </a:r>
          </a:p>
          <a:p>
            <a:r>
              <a:rPr lang="sr-Latn-RS" dirty="0" smtClean="0"/>
              <a:t>Konkursi MNTR za usavršavanja u zemlji i inostranstvu (</a:t>
            </a:r>
            <a:r>
              <a:rPr lang="sr-Latn-RS" dirty="0" smtClean="0">
                <a:solidFill>
                  <a:schemeClr val="accent2">
                    <a:lumMod val="75000"/>
                  </a:schemeClr>
                </a:solidFill>
              </a:rPr>
              <a:t>unapređenje znanja, veština, metoda</a:t>
            </a:r>
            <a:r>
              <a:rPr lang="sr-Latn-RS" dirty="0" smtClean="0"/>
              <a:t>).</a:t>
            </a:r>
          </a:p>
          <a:p>
            <a:r>
              <a:rPr lang="sr-Latn-RS" dirty="0" smtClean="0"/>
              <a:t>Mobilnosti (</a:t>
            </a:r>
            <a:r>
              <a:rPr lang="sr-Latn-RS" dirty="0" smtClean="0">
                <a:solidFill>
                  <a:schemeClr val="accent2">
                    <a:lumMod val="75000"/>
                  </a:schemeClr>
                </a:solidFill>
              </a:rPr>
              <a:t>uspostavljanje kontakata, usaglašavanje programa</a:t>
            </a:r>
            <a:r>
              <a:rPr lang="sr-Latn-RS" dirty="0" smtClean="0"/>
              <a:t>).</a:t>
            </a:r>
          </a:p>
          <a:p>
            <a:r>
              <a:rPr lang="sr-Latn-RS" dirty="0" smtClean="0"/>
              <a:t>Stipendije (</a:t>
            </a:r>
            <a:r>
              <a:rPr lang="sr-Latn-RS" dirty="0" smtClean="0">
                <a:solidFill>
                  <a:schemeClr val="accent2">
                    <a:lumMod val="75000"/>
                  </a:schemeClr>
                </a:solidFill>
              </a:rPr>
              <a:t>putovanja, oprema, literatura</a:t>
            </a:r>
            <a:r>
              <a:rPr lang="sr-Latn-RS" dirty="0" smtClean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sr-Latn-RS" dirty="0" smtClean="0"/>
              <a:t>Ostale mogućnosti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</TotalTime>
  <Words>1527</Words>
  <Application>Microsoft Office PowerPoint</Application>
  <PresentationFormat>On-screen Show (4:3)</PresentationFormat>
  <Paragraphs>147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Concourse</vt:lpstr>
      <vt:lpstr>Acrobat Document</vt:lpstr>
      <vt:lpstr>Prezentacija stipendija  “Dr Zoran Đinđić” i “Pokreni se za nauku” </vt:lpstr>
      <vt:lpstr>UNIVERZITET U NOVOM SADU POLJOPRIVREDNI FAKULTET DEPARTMAN ZA VOĆARSTVO, VINOGRADARSTVO, HORTIKULTURU I PEJZAŽNU ARHITEKTURU </vt:lpstr>
      <vt:lpstr>2017</vt:lpstr>
      <vt:lpstr>Konkurs “Pokreni se za nauku”</vt:lpstr>
      <vt:lpstr>Prijavni formular</vt:lpstr>
      <vt:lpstr>Konkurs za godišnju nagradu “Dr Zoran Đinđić”</vt:lpstr>
      <vt:lpstr>Prijava - Predlog Kandidata od strane Institucije</vt:lpstr>
      <vt:lpstr>Ključni naučni doprinos</vt:lpstr>
      <vt:lpstr>Ostale mogućnosti </vt:lpstr>
      <vt:lpstr>Konkursi za master i PhD studente</vt:lpstr>
      <vt:lpstr>Aktuelni konkursi</vt:lpstr>
      <vt:lpstr>Kriterijumi </vt:lpstr>
      <vt:lpstr>Slide 13</vt:lpstr>
      <vt:lpstr>Da krenemo od samog početka...</vt:lpstr>
      <vt:lpstr>Šta sa rezultatima i pisanjem rada?</vt:lpstr>
      <vt:lpstr>Slide 16</vt:lpstr>
      <vt:lpstr>Komentari recenzenata</vt:lpstr>
      <vt:lpstr>„Na kraju svih krajeva uvek je jedan novi početak.” Duško Radović</vt:lpstr>
      <vt:lpstr>Hvala na pažnji 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Sigurnim korakom do odličnih rezultata</dc:title>
  <dc:creator>Mirjana</dc:creator>
  <cp:lastModifiedBy>mirjana.ljubojevic</cp:lastModifiedBy>
  <cp:revision>98</cp:revision>
  <dcterms:created xsi:type="dcterms:W3CDTF">2018-01-07T13:16:13Z</dcterms:created>
  <dcterms:modified xsi:type="dcterms:W3CDTF">2018-02-23T10:30:08Z</dcterms:modified>
</cp:coreProperties>
</file>